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326" r:id="rId2"/>
    <p:sldId id="327" r:id="rId3"/>
    <p:sldId id="261" r:id="rId4"/>
    <p:sldId id="297" r:id="rId5"/>
    <p:sldId id="300" r:id="rId6"/>
    <p:sldId id="278" r:id="rId7"/>
    <p:sldId id="302" r:id="rId8"/>
    <p:sldId id="306" r:id="rId9"/>
    <p:sldId id="304" r:id="rId10"/>
    <p:sldId id="303" r:id="rId11"/>
    <p:sldId id="305" r:id="rId12"/>
    <p:sldId id="259" r:id="rId13"/>
    <p:sldId id="325" r:id="rId14"/>
    <p:sldId id="309" r:id="rId15"/>
    <p:sldId id="307" r:id="rId16"/>
    <p:sldId id="286" r:id="rId17"/>
    <p:sldId id="314" r:id="rId18"/>
    <p:sldId id="328" r:id="rId19"/>
    <p:sldId id="294" r:id="rId20"/>
    <p:sldId id="308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A7"/>
    <a:srgbClr val="004176"/>
    <a:srgbClr val="F2F2F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0" autoAdjust="0"/>
    <p:restoredTop sz="95317" autoAdjust="0"/>
  </p:normalViewPr>
  <p:slideViewPr>
    <p:cSldViewPr snapToGrid="0">
      <p:cViewPr varScale="1">
        <p:scale>
          <a:sx n="109" d="100"/>
          <a:sy n="109" d="100"/>
        </p:scale>
        <p:origin x="51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更多模板请关注：https://haosc.tukuppt.com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386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475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09973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44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451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413BF1-1F79-4000-807B-6827F352B93F}" type="datetimeFigureOut">
              <a:rPr lang="zh-CN" altLang="en-US" smtClean="0"/>
              <a:t>2020/8/27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F8369B-F710-4CE9-A0B8-9F511945CEE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110158" y="1118058"/>
            <a:ext cx="4390181" cy="4454171"/>
            <a:chOff x="1295511" y="1384930"/>
            <a:chExt cx="4015043" cy="4073566"/>
          </a:xfrm>
        </p:grpSpPr>
        <p:sp>
          <p:nvSpPr>
            <p:cNvPr id="5" name="椭圆 4"/>
            <p:cNvSpPr/>
            <p:nvPr/>
          </p:nvSpPr>
          <p:spPr>
            <a:xfrm>
              <a:off x="2970313" y="26461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3440438" y="30273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3372764" y="314906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560697" y="29843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259614" y="308463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2653075" y="33656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2720748" y="35934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2468319" y="34795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2426571" y="368256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1976353" y="3796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1773336" y="39457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1841008" y="36610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44025" y="34365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477941" y="36581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1664130" y="38662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1980868" y="40279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28047" y="3501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299630" y="329801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1367302" y="289198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1646212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1456457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044025" y="298526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2307671" y="28830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841007" y="28704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440872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926122" y="241827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1965677" y="191505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2147983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2291207" y="16738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2434430" y="15819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2635460" y="172520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2439135" y="19580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2635460" y="223267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2791392" y="14278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080592" y="16523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304023" y="167257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3390462" y="189229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364357" y="13849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3458047" y="169536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34169" y="2017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3246912" y="230763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70313" y="22646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2684998" y="268494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320814" y="26608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3169748" y="312758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371905" y="33230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592314" y="28960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364356" y="27064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981815" y="26691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3914142" y="237248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3762135" y="16725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912407" y="179319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4612348" y="207975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4523193" y="18884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4480227" y="248594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4437036" y="28243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4477093" y="291215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086054" y="301869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5267588" y="319629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5199916" y="365953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56949" y="381665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4477093" y="35719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4922569" y="418582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4996899" y="40488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5199916" y="396832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5135466" y="43649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658537" y="4377442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4964440" y="461645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4523407" y="508272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4320175" y="480828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4226860" y="436491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4520059" y="415070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4182950" y="411398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4117159" y="451611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3738565" y="4702304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3621597" y="459335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345302" y="436201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526467" y="503800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2943458" y="541553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2405087" y="521431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2699264" y="511332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2383603" y="472366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2631021" y="476492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2269724" y="447314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2673988" y="424542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1707097" y="4266908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2086359" y="449463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987159" y="49335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2698762" y="45949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3167854" y="457929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2923539" y="438077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2652504" y="386347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3383994" y="379516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686856" y="4319045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740151" y="372311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4117159" y="3515183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4483050" y="3107660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4898116" y="3232101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4701504" y="2901857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828018" y="278961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3849501" y="386769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2748330" y="472466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2248049" y="371071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319473" y="3084423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816302" y="3107564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456361" y="413675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391652" y="39500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255652" y="407092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3126685" y="49335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2194973" y="503375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4679924" y="47221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4919598" y="372105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4008635" y="304880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805102" y="3258451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527672" y="3098450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4298596" y="2880278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5124549" y="264188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051697" y="162495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764925" y="1853109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105106" y="147086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3600017" y="1419775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2684902" y="2393967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2446739" y="2579782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2190950" y="391075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2387629" y="44204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520907" y="444960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95511" y="3766083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2444776" y="317014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129325" y="250966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171430" y="22689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771026" y="2075639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36318" y="2368366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483404" y="258160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3892563" y="2147585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3970325" y="1955418"/>
              <a:ext cx="81373" cy="81372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430007" y="2171128"/>
              <a:ext cx="47085" cy="47085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4382922" y="237248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003133" y="3107660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4876671" y="349223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4718720" y="33379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204433" y="322916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3641613" y="3446335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4052964" y="3970764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3802265" y="4188709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4020323" y="5079791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2834454" y="4904516"/>
              <a:ext cx="45898" cy="45898"/>
            </a:xfrm>
            <a:prstGeom prst="rect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3023576" y="510755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3691717" y="4036199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152"/>
            <p:cNvSpPr/>
            <p:nvPr/>
          </p:nvSpPr>
          <p:spPr>
            <a:xfrm>
              <a:off x="2585123" y="406413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153"/>
            <p:cNvSpPr/>
            <p:nvPr/>
          </p:nvSpPr>
          <p:spPr>
            <a:xfrm>
              <a:off x="1300970" y="396685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/>
            <p:cNvSpPr/>
            <p:nvPr/>
          </p:nvSpPr>
          <p:spPr>
            <a:xfrm>
              <a:off x="2772213" y="3032167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1484061" y="3345355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/>
            <p:cNvSpPr/>
            <p:nvPr/>
          </p:nvSpPr>
          <p:spPr>
            <a:xfrm>
              <a:off x="2940526" y="25258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3846665" y="2548773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/>
            <p:cNvSpPr/>
            <p:nvPr/>
          </p:nvSpPr>
          <p:spPr>
            <a:xfrm>
              <a:off x="5101600" y="2809724"/>
              <a:ext cx="45898" cy="45898"/>
            </a:xfrm>
            <a:prstGeom prst="rect">
              <a:avLst/>
            </a:prstGeom>
            <a:solidFill>
              <a:srgbClr val="005CA7"/>
            </a:solidFill>
            <a:ln w="127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0" name="直接连接符 159"/>
            <p:cNvCxnSpPr>
              <a:stCxn id="73" idx="7"/>
              <a:endCxn id="115" idx="4"/>
            </p:cNvCxnSpPr>
            <p:nvPr/>
          </p:nvCxnSpPr>
          <p:spPr>
            <a:xfrm flipV="1">
              <a:off x="4560081" y="4808286"/>
              <a:ext cx="162905" cy="28073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>
              <a:endCxn id="74" idx="1"/>
            </p:cNvCxnSpPr>
            <p:nvPr/>
          </p:nvCxnSpPr>
          <p:spPr>
            <a:xfrm>
              <a:off x="4248342" y="4407877"/>
              <a:ext cx="78125" cy="40670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>
              <a:stCxn id="75" idx="5"/>
              <a:endCxn id="115" idx="1"/>
            </p:cNvCxnSpPr>
            <p:nvPr/>
          </p:nvCxnSpPr>
          <p:spPr>
            <a:xfrm>
              <a:off x="4263534" y="4401584"/>
              <a:ext cx="429003" cy="33319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>
              <a:stCxn id="75" idx="7"/>
              <a:endCxn id="76" idx="2"/>
            </p:cNvCxnSpPr>
            <p:nvPr/>
          </p:nvCxnSpPr>
          <p:spPr>
            <a:xfrm flipV="1">
              <a:off x="4263534" y="4172186"/>
              <a:ext cx="256525" cy="199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>
              <a:stCxn id="71" idx="6"/>
              <a:endCxn id="70" idx="6"/>
            </p:cNvCxnSpPr>
            <p:nvPr/>
          </p:nvCxnSpPr>
          <p:spPr>
            <a:xfrm flipV="1">
              <a:off x="4701504" y="4386394"/>
              <a:ext cx="476928" cy="125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>
              <a:stCxn id="69" idx="4"/>
              <a:endCxn id="70" idx="7"/>
            </p:cNvCxnSpPr>
            <p:nvPr/>
          </p:nvCxnSpPr>
          <p:spPr>
            <a:xfrm flipH="1">
              <a:off x="5172140" y="4011287"/>
              <a:ext cx="49259" cy="3599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>
              <a:stCxn id="116" idx="4"/>
              <a:endCxn id="67" idx="0"/>
            </p:cNvCxnSpPr>
            <p:nvPr/>
          </p:nvCxnSpPr>
          <p:spPr>
            <a:xfrm flipH="1">
              <a:off x="4944053" y="3807179"/>
              <a:ext cx="18608" cy="3786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>
              <a:endCxn id="116" idx="2"/>
            </p:cNvCxnSpPr>
            <p:nvPr/>
          </p:nvCxnSpPr>
          <p:spPr>
            <a:xfrm>
              <a:off x="4520059" y="3593409"/>
              <a:ext cx="399540" cy="17070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>
              <a:stCxn id="116" idx="6"/>
              <a:endCxn id="64" idx="2"/>
            </p:cNvCxnSpPr>
            <p:nvPr/>
          </p:nvCxnSpPr>
          <p:spPr>
            <a:xfrm flipV="1">
              <a:off x="5005722" y="3681021"/>
              <a:ext cx="194193" cy="8309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>
              <a:stCxn id="116" idx="7"/>
              <a:endCxn id="63" idx="3"/>
            </p:cNvCxnSpPr>
            <p:nvPr/>
          </p:nvCxnSpPr>
          <p:spPr>
            <a:xfrm flipV="1">
              <a:off x="4993110" y="3232964"/>
              <a:ext cx="280770" cy="500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>
              <a:stCxn id="103" idx="4"/>
            </p:cNvCxnSpPr>
            <p:nvPr/>
          </p:nvCxnSpPr>
          <p:spPr>
            <a:xfrm>
              <a:off x="4722987" y="2944823"/>
              <a:ext cx="175129" cy="2843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>
              <a:stCxn id="103" idx="7"/>
              <a:endCxn id="121" idx="3"/>
            </p:cNvCxnSpPr>
            <p:nvPr/>
          </p:nvCxnSpPr>
          <p:spPr>
            <a:xfrm flipV="1">
              <a:off x="4738178" y="2715396"/>
              <a:ext cx="398984" cy="1927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>
              <a:stCxn id="122" idx="4"/>
            </p:cNvCxnSpPr>
            <p:nvPr/>
          </p:nvCxnSpPr>
          <p:spPr>
            <a:xfrm>
              <a:off x="4094759" y="1711076"/>
              <a:ext cx="175067" cy="9927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椭圆 172"/>
            <p:cNvSpPr/>
            <p:nvPr/>
          </p:nvSpPr>
          <p:spPr>
            <a:xfrm>
              <a:off x="4255630" y="2682296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4" name="直接连接符 173"/>
            <p:cNvCxnSpPr>
              <a:stCxn id="173" idx="7"/>
              <a:endCxn id="59" idx="3"/>
            </p:cNvCxnSpPr>
            <p:nvPr/>
          </p:nvCxnSpPr>
          <p:spPr>
            <a:xfrm flipV="1">
              <a:off x="4292304" y="2522621"/>
              <a:ext cx="194215" cy="165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>
              <a:stCxn id="122" idx="5"/>
              <a:endCxn id="57" idx="1"/>
            </p:cNvCxnSpPr>
            <p:nvPr/>
          </p:nvCxnSpPr>
          <p:spPr>
            <a:xfrm>
              <a:off x="4125209" y="1698463"/>
              <a:ext cx="493431" cy="38758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>
              <a:stCxn id="123" idx="4"/>
              <a:endCxn id="51" idx="7"/>
            </p:cNvCxnSpPr>
            <p:nvPr/>
          </p:nvCxnSpPr>
          <p:spPr>
            <a:xfrm flipH="1">
              <a:off x="3628988" y="1939233"/>
              <a:ext cx="178999" cy="96308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>
              <a:stCxn id="52" idx="5"/>
              <a:endCxn id="51" idx="2"/>
            </p:cNvCxnSpPr>
            <p:nvPr/>
          </p:nvCxnSpPr>
          <p:spPr>
            <a:xfrm>
              <a:off x="3401030" y="2743104"/>
              <a:ext cx="191284" cy="1744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>
              <a:stCxn id="45" idx="7"/>
            </p:cNvCxnSpPr>
            <p:nvPr/>
          </p:nvCxnSpPr>
          <p:spPr>
            <a:xfrm flipV="1">
              <a:off x="3283586" y="1909944"/>
              <a:ext cx="497945" cy="4039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>
              <a:stCxn id="41" idx="6"/>
              <a:endCxn id="123" idx="1"/>
            </p:cNvCxnSpPr>
            <p:nvPr/>
          </p:nvCxnSpPr>
          <p:spPr>
            <a:xfrm flipV="1">
              <a:off x="3433429" y="1865722"/>
              <a:ext cx="344109" cy="4805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>
              <a:stCxn id="43" idx="7"/>
              <a:endCxn id="125" idx="3"/>
            </p:cNvCxnSpPr>
            <p:nvPr/>
          </p:nvCxnSpPr>
          <p:spPr>
            <a:xfrm flipV="1">
              <a:off x="3494722" y="1493286"/>
              <a:ext cx="117909" cy="2083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>
              <a:stCxn id="42" idx="6"/>
              <a:endCxn id="125" idx="1"/>
            </p:cNvCxnSpPr>
            <p:nvPr/>
          </p:nvCxnSpPr>
          <p:spPr>
            <a:xfrm>
              <a:off x="3407323" y="1406414"/>
              <a:ext cx="205307" cy="2597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>
              <a:stCxn id="38" idx="3"/>
              <a:endCxn id="35" idx="7"/>
            </p:cNvCxnSpPr>
            <p:nvPr/>
          </p:nvCxnSpPr>
          <p:spPr>
            <a:xfrm flipH="1">
              <a:off x="2672134" y="1464570"/>
              <a:ext cx="125549" cy="26693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>
              <a:stCxn id="34" idx="5"/>
              <a:endCxn id="35" idx="1"/>
            </p:cNvCxnSpPr>
            <p:nvPr/>
          </p:nvCxnSpPr>
          <p:spPr>
            <a:xfrm>
              <a:off x="2471104" y="1618660"/>
              <a:ext cx="170648" cy="11284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>
              <a:endCxn id="39" idx="3"/>
            </p:cNvCxnSpPr>
            <p:nvPr/>
          </p:nvCxnSpPr>
          <p:spPr>
            <a:xfrm flipV="1">
              <a:off x="2678426" y="1689070"/>
              <a:ext cx="408457" cy="492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>
              <a:stCxn id="31" idx="6"/>
              <a:endCxn id="35" idx="2"/>
            </p:cNvCxnSpPr>
            <p:nvPr/>
          </p:nvCxnSpPr>
          <p:spPr>
            <a:xfrm flipV="1">
              <a:off x="2008643" y="1746693"/>
              <a:ext cx="626817" cy="18984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>
              <a:stCxn id="31" idx="7"/>
              <a:endCxn id="33" idx="2"/>
            </p:cNvCxnSpPr>
            <p:nvPr/>
          </p:nvCxnSpPr>
          <p:spPr>
            <a:xfrm flipV="1">
              <a:off x="2002351" y="1695363"/>
              <a:ext cx="288856" cy="22598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>
              <a:stCxn id="35" idx="4"/>
              <a:endCxn id="36" idx="7"/>
            </p:cNvCxnSpPr>
            <p:nvPr/>
          </p:nvCxnSpPr>
          <p:spPr>
            <a:xfrm flipH="1">
              <a:off x="2475810" y="1768176"/>
              <a:ext cx="181134" cy="1961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>
              <a:endCxn id="37" idx="0"/>
            </p:cNvCxnSpPr>
            <p:nvPr/>
          </p:nvCxnSpPr>
          <p:spPr>
            <a:xfrm>
              <a:off x="2656944" y="1768176"/>
              <a:ext cx="0" cy="46450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>
              <a:stCxn id="44" idx="4"/>
              <a:endCxn id="45" idx="0"/>
            </p:cNvCxnSpPr>
            <p:nvPr/>
          </p:nvCxnSpPr>
          <p:spPr>
            <a:xfrm>
              <a:off x="3255653" y="2058274"/>
              <a:ext cx="12743" cy="2493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椭圆 189"/>
            <p:cNvSpPr/>
            <p:nvPr/>
          </p:nvSpPr>
          <p:spPr>
            <a:xfrm>
              <a:off x="2328031" y="2437029"/>
              <a:ext cx="42966" cy="42966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1" name="直接连接符 190"/>
            <p:cNvCxnSpPr>
              <a:stCxn id="190" idx="7"/>
              <a:endCxn id="37" idx="3"/>
            </p:cNvCxnSpPr>
            <p:nvPr/>
          </p:nvCxnSpPr>
          <p:spPr>
            <a:xfrm flipV="1">
              <a:off x="2364705" y="2269353"/>
              <a:ext cx="277047" cy="17396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>
              <a:endCxn id="45" idx="2"/>
            </p:cNvCxnSpPr>
            <p:nvPr/>
          </p:nvCxnSpPr>
          <p:spPr>
            <a:xfrm>
              <a:off x="3013279" y="2286152"/>
              <a:ext cx="233632" cy="42967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>
              <a:stCxn id="45" idx="4"/>
              <a:endCxn id="49" idx="0"/>
            </p:cNvCxnSpPr>
            <p:nvPr/>
          </p:nvCxnSpPr>
          <p:spPr>
            <a:xfrm flipH="1">
              <a:off x="3191231" y="2350602"/>
              <a:ext cx="77164" cy="7769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>
              <a:stCxn id="47" idx="5"/>
              <a:endCxn id="49" idx="1"/>
            </p:cNvCxnSpPr>
            <p:nvPr/>
          </p:nvCxnSpPr>
          <p:spPr>
            <a:xfrm>
              <a:off x="2721672" y="2721622"/>
              <a:ext cx="454367" cy="41225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>
              <a:stCxn id="28" idx="4"/>
              <a:endCxn id="109" idx="0"/>
            </p:cNvCxnSpPr>
            <p:nvPr/>
          </p:nvCxnSpPr>
          <p:spPr>
            <a:xfrm flipH="1">
              <a:off x="1859364" y="2913462"/>
              <a:ext cx="3127" cy="19410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>
              <a:stCxn id="29" idx="5"/>
              <a:endCxn id="109" idx="1"/>
            </p:cNvCxnSpPr>
            <p:nvPr/>
          </p:nvCxnSpPr>
          <p:spPr>
            <a:xfrm>
              <a:off x="1477546" y="2705784"/>
              <a:ext cx="351369" cy="41439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>
              <a:stCxn id="25" idx="5"/>
              <a:endCxn id="24" idx="2"/>
            </p:cNvCxnSpPr>
            <p:nvPr/>
          </p:nvCxnSpPr>
          <p:spPr>
            <a:xfrm>
              <a:off x="1493132" y="3021941"/>
              <a:ext cx="153080" cy="23164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>
              <a:stCxn id="24" idx="6"/>
              <a:endCxn id="109" idx="2"/>
            </p:cNvCxnSpPr>
            <p:nvPr/>
          </p:nvCxnSpPr>
          <p:spPr>
            <a:xfrm flipV="1">
              <a:off x="1689178" y="3150626"/>
              <a:ext cx="127124" cy="10295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>
              <a:stCxn id="21" idx="7"/>
              <a:endCxn id="109" idx="3"/>
            </p:cNvCxnSpPr>
            <p:nvPr/>
          </p:nvCxnSpPr>
          <p:spPr>
            <a:xfrm flipV="1">
              <a:off x="1664721" y="3181076"/>
              <a:ext cx="164194" cy="32624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>
              <a:stCxn id="109" idx="4"/>
              <a:endCxn id="14" idx="0"/>
            </p:cNvCxnSpPr>
            <p:nvPr/>
          </p:nvCxnSpPr>
          <p:spPr>
            <a:xfrm>
              <a:off x="1859364" y="3193688"/>
              <a:ext cx="138472" cy="60301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>
              <a:endCxn id="27" idx="2"/>
            </p:cNvCxnSpPr>
            <p:nvPr/>
          </p:nvCxnSpPr>
          <p:spPr>
            <a:xfrm>
              <a:off x="1883974" y="2891980"/>
              <a:ext cx="423697" cy="1256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>
              <a:stCxn id="30" idx="5"/>
              <a:endCxn id="27" idx="1"/>
            </p:cNvCxnSpPr>
            <p:nvPr/>
          </p:nvCxnSpPr>
          <p:spPr>
            <a:xfrm>
              <a:off x="1962796" y="2454948"/>
              <a:ext cx="351167" cy="434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>
              <a:stCxn id="31" idx="4"/>
            </p:cNvCxnSpPr>
            <p:nvPr/>
          </p:nvCxnSpPr>
          <p:spPr>
            <a:xfrm flipH="1">
              <a:off x="1947605" y="1958017"/>
              <a:ext cx="39556" cy="45743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>
              <a:stCxn id="31" idx="5"/>
              <a:endCxn id="32" idx="1"/>
            </p:cNvCxnSpPr>
            <p:nvPr/>
          </p:nvCxnSpPr>
          <p:spPr>
            <a:xfrm>
              <a:off x="2002351" y="1951726"/>
              <a:ext cx="151924" cy="1343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>
              <a:stCxn id="109" idx="5"/>
              <a:endCxn id="10" idx="2"/>
            </p:cNvCxnSpPr>
            <p:nvPr/>
          </p:nvCxnSpPr>
          <p:spPr>
            <a:xfrm>
              <a:off x="1889813" y="3181076"/>
              <a:ext cx="763262" cy="20609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>
              <a:stCxn id="109" idx="5"/>
              <a:endCxn id="17" idx="0"/>
            </p:cNvCxnSpPr>
            <p:nvPr/>
          </p:nvCxnSpPr>
          <p:spPr>
            <a:xfrm>
              <a:off x="1889813" y="3181076"/>
              <a:ext cx="175695" cy="255505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>
              <a:stCxn id="22" idx="4"/>
              <a:endCxn id="110" idx="1"/>
            </p:cNvCxnSpPr>
            <p:nvPr/>
          </p:nvCxnSpPr>
          <p:spPr>
            <a:xfrm>
              <a:off x="1321114" y="3340980"/>
              <a:ext cx="147861" cy="80839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>
              <a:stCxn id="18" idx="4"/>
              <a:endCxn id="110" idx="0"/>
            </p:cNvCxnSpPr>
            <p:nvPr/>
          </p:nvCxnSpPr>
          <p:spPr>
            <a:xfrm flipH="1">
              <a:off x="1499423" y="3701104"/>
              <a:ext cx="1" cy="4356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>
              <a:stCxn id="19" idx="3"/>
              <a:endCxn id="110" idx="7"/>
            </p:cNvCxnSpPr>
            <p:nvPr/>
          </p:nvCxnSpPr>
          <p:spPr>
            <a:xfrm flipH="1">
              <a:off x="1529873" y="3902946"/>
              <a:ext cx="140549" cy="2464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>
              <a:stCxn id="110" idx="6"/>
              <a:endCxn id="20" idx="3"/>
            </p:cNvCxnSpPr>
            <p:nvPr/>
          </p:nvCxnSpPr>
          <p:spPr>
            <a:xfrm flipV="1">
              <a:off x="1542485" y="4064634"/>
              <a:ext cx="444674" cy="1151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>
              <a:stCxn id="110" idx="5"/>
              <a:endCxn id="90" idx="2"/>
            </p:cNvCxnSpPr>
            <p:nvPr/>
          </p:nvCxnSpPr>
          <p:spPr>
            <a:xfrm>
              <a:off x="1529873" y="4210268"/>
              <a:ext cx="177224" cy="7812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>
              <a:stCxn id="91" idx="4"/>
              <a:endCxn id="114" idx="0"/>
            </p:cNvCxnSpPr>
            <p:nvPr/>
          </p:nvCxnSpPr>
          <p:spPr>
            <a:xfrm>
              <a:off x="2107842" y="4537597"/>
              <a:ext cx="130193" cy="4961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>
              <a:stCxn id="88" idx="5"/>
              <a:endCxn id="86" idx="0"/>
            </p:cNvCxnSpPr>
            <p:nvPr/>
          </p:nvCxnSpPr>
          <p:spPr>
            <a:xfrm>
              <a:off x="2306398" y="4509822"/>
              <a:ext cx="98689" cy="21383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>
              <a:stCxn id="86" idx="7"/>
              <a:endCxn id="89" idx="3"/>
            </p:cNvCxnSpPr>
            <p:nvPr/>
          </p:nvCxnSpPr>
          <p:spPr>
            <a:xfrm flipV="1">
              <a:off x="2420278" y="4282099"/>
              <a:ext cx="260002" cy="44785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>
              <a:stCxn id="86" idx="6"/>
              <a:endCxn id="87" idx="2"/>
            </p:cNvCxnSpPr>
            <p:nvPr/>
          </p:nvCxnSpPr>
          <p:spPr>
            <a:xfrm>
              <a:off x="2426570" y="4745144"/>
              <a:ext cx="204452" cy="4126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>
              <a:endCxn id="84" idx="0"/>
            </p:cNvCxnSpPr>
            <p:nvPr/>
          </p:nvCxnSpPr>
          <p:spPr>
            <a:xfrm>
              <a:off x="2411171" y="4767730"/>
              <a:ext cx="15399" cy="44658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>
              <a:stCxn id="86" idx="5"/>
              <a:endCxn id="85" idx="1"/>
            </p:cNvCxnSpPr>
            <p:nvPr/>
          </p:nvCxnSpPr>
          <p:spPr>
            <a:xfrm>
              <a:off x="2420278" y="4760335"/>
              <a:ext cx="285278" cy="35928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直接连接符 217"/>
            <p:cNvCxnSpPr>
              <a:stCxn id="84" idx="6"/>
              <a:endCxn id="83" idx="2"/>
            </p:cNvCxnSpPr>
            <p:nvPr/>
          </p:nvCxnSpPr>
          <p:spPr>
            <a:xfrm>
              <a:off x="2448053" y="5235803"/>
              <a:ext cx="495405" cy="20121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直接连接符 218"/>
            <p:cNvCxnSpPr>
              <a:stCxn id="93" idx="6"/>
              <a:endCxn id="94" idx="2"/>
            </p:cNvCxnSpPr>
            <p:nvPr/>
          </p:nvCxnSpPr>
          <p:spPr>
            <a:xfrm flipV="1">
              <a:off x="2741728" y="4600777"/>
              <a:ext cx="426125" cy="1567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直接连接符 219"/>
            <p:cNvCxnSpPr>
              <a:stCxn id="81" idx="5"/>
              <a:endCxn id="80" idx="1"/>
            </p:cNvCxnSpPr>
            <p:nvPr/>
          </p:nvCxnSpPr>
          <p:spPr>
            <a:xfrm>
              <a:off x="3381976" y="4398686"/>
              <a:ext cx="245912" cy="200961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直接连接符 220"/>
            <p:cNvCxnSpPr>
              <a:stCxn id="113" idx="7"/>
              <a:endCxn id="80" idx="3"/>
            </p:cNvCxnSpPr>
            <p:nvPr/>
          </p:nvCxnSpPr>
          <p:spPr>
            <a:xfrm flipV="1">
              <a:off x="3200197" y="4630030"/>
              <a:ext cx="427692" cy="316179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>
              <a:stCxn id="80" idx="4"/>
              <a:endCxn id="82" idx="0"/>
            </p:cNvCxnSpPr>
            <p:nvPr/>
          </p:nvCxnSpPr>
          <p:spPr>
            <a:xfrm flipH="1">
              <a:off x="3547950" y="4636321"/>
              <a:ext cx="95130" cy="40168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椭圆 222"/>
            <p:cNvSpPr/>
            <p:nvPr/>
          </p:nvSpPr>
          <p:spPr>
            <a:xfrm>
              <a:off x="2884189" y="3935296"/>
              <a:ext cx="86124" cy="86124"/>
            </a:xfrm>
            <a:prstGeom prst="ellipse">
              <a:avLst/>
            </a:prstGeom>
            <a:solidFill>
              <a:srgbClr val="005CA7"/>
            </a:solidFill>
            <a:ln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4" name="直接连接符 223"/>
            <p:cNvCxnSpPr>
              <a:stCxn id="96" idx="6"/>
              <a:endCxn id="223" idx="2"/>
            </p:cNvCxnSpPr>
            <p:nvPr/>
          </p:nvCxnSpPr>
          <p:spPr>
            <a:xfrm>
              <a:off x="2695470" y="3884954"/>
              <a:ext cx="188719" cy="9340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>
              <a:stCxn id="223" idx="4"/>
              <a:endCxn id="95" idx="0"/>
            </p:cNvCxnSpPr>
            <p:nvPr/>
          </p:nvCxnSpPr>
          <p:spPr>
            <a:xfrm>
              <a:off x="2927251" y="4021420"/>
              <a:ext cx="17771" cy="359350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>
              <a:stCxn id="223" idx="6"/>
              <a:endCxn id="97" idx="2"/>
            </p:cNvCxnSpPr>
            <p:nvPr/>
          </p:nvCxnSpPr>
          <p:spPr>
            <a:xfrm flipV="1">
              <a:off x="2970313" y="3816652"/>
              <a:ext cx="413681" cy="16170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>
              <a:stCxn id="12" idx="5"/>
              <a:endCxn id="223" idx="1"/>
            </p:cNvCxnSpPr>
            <p:nvPr/>
          </p:nvCxnSpPr>
          <p:spPr>
            <a:xfrm>
              <a:off x="2504993" y="3516221"/>
              <a:ext cx="391809" cy="431688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>
              <a:stCxn id="50" idx="6"/>
              <a:endCxn id="118" idx="2"/>
            </p:cNvCxnSpPr>
            <p:nvPr/>
          </p:nvCxnSpPr>
          <p:spPr>
            <a:xfrm flipV="1">
              <a:off x="3414872" y="3301513"/>
              <a:ext cx="390230" cy="43063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>
              <a:stCxn id="118" idx="4"/>
              <a:endCxn id="99" idx="7"/>
            </p:cNvCxnSpPr>
            <p:nvPr/>
          </p:nvCxnSpPr>
          <p:spPr>
            <a:xfrm flipH="1">
              <a:off x="3776825" y="3344575"/>
              <a:ext cx="71338" cy="384834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>
              <a:stCxn id="117" idx="4"/>
              <a:endCxn id="100" idx="0"/>
            </p:cNvCxnSpPr>
            <p:nvPr/>
          </p:nvCxnSpPr>
          <p:spPr>
            <a:xfrm>
              <a:off x="4051697" y="3134931"/>
              <a:ext cx="86945" cy="380252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>
              <a:stCxn id="117" idx="6"/>
              <a:endCxn id="101" idx="3"/>
            </p:cNvCxnSpPr>
            <p:nvPr/>
          </p:nvCxnSpPr>
          <p:spPr>
            <a:xfrm>
              <a:off x="4094759" y="3091869"/>
              <a:ext cx="394582" cy="52466"/>
            </a:xfrm>
            <a:prstGeom prst="line">
              <a:avLst/>
            </a:prstGeom>
            <a:ln>
              <a:solidFill>
                <a:srgbClr val="005CA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Freeform 34"/>
            <p:cNvSpPr>
              <a:spLocks noEditPoints="1"/>
            </p:cNvSpPr>
            <p:nvPr/>
          </p:nvSpPr>
          <p:spPr bwMode="auto">
            <a:xfrm>
              <a:off x="3867786" y="4631608"/>
              <a:ext cx="268544" cy="270037"/>
            </a:xfrm>
            <a:custGeom>
              <a:avLst/>
              <a:gdLst>
                <a:gd name="T0" fmla="*/ 180 w 199"/>
                <a:gd name="T1" fmla="*/ 80 h 199"/>
                <a:gd name="T2" fmla="*/ 118 w 199"/>
                <a:gd name="T3" fmla="*/ 19 h 199"/>
                <a:gd name="T4" fmla="*/ 137 w 199"/>
                <a:gd name="T5" fmla="*/ 0 h 199"/>
                <a:gd name="T6" fmla="*/ 199 w 199"/>
                <a:gd name="T7" fmla="*/ 62 h 199"/>
                <a:gd name="T8" fmla="*/ 180 w 199"/>
                <a:gd name="T9" fmla="*/ 80 h 199"/>
                <a:gd name="T10" fmla="*/ 162 w 199"/>
                <a:gd name="T11" fmla="*/ 98 h 199"/>
                <a:gd name="T12" fmla="*/ 160 w 199"/>
                <a:gd name="T13" fmla="*/ 99 h 199"/>
                <a:gd name="T14" fmla="*/ 149 w 199"/>
                <a:gd name="T15" fmla="*/ 99 h 199"/>
                <a:gd name="T16" fmla="*/ 137 w 199"/>
                <a:gd name="T17" fmla="*/ 99 h 199"/>
                <a:gd name="T18" fmla="*/ 124 w 199"/>
                <a:gd name="T19" fmla="*/ 149 h 199"/>
                <a:gd name="T20" fmla="*/ 25 w 199"/>
                <a:gd name="T21" fmla="*/ 199 h 199"/>
                <a:gd name="T22" fmla="*/ 13 w 199"/>
                <a:gd name="T23" fmla="*/ 199 h 199"/>
                <a:gd name="T24" fmla="*/ 52 w 199"/>
                <a:gd name="T25" fmla="*/ 159 h 199"/>
                <a:gd name="T26" fmla="*/ 62 w 199"/>
                <a:gd name="T27" fmla="*/ 161 h 199"/>
                <a:gd name="T28" fmla="*/ 87 w 199"/>
                <a:gd name="T29" fmla="*/ 137 h 199"/>
                <a:gd name="T30" fmla="*/ 62 w 199"/>
                <a:gd name="T31" fmla="*/ 112 h 199"/>
                <a:gd name="T32" fmla="*/ 37 w 199"/>
                <a:gd name="T33" fmla="*/ 137 h 199"/>
                <a:gd name="T34" fmla="*/ 40 w 199"/>
                <a:gd name="T35" fmla="*/ 147 h 199"/>
                <a:gd name="T36" fmla="*/ 0 w 199"/>
                <a:gd name="T37" fmla="*/ 186 h 199"/>
                <a:gd name="T38" fmla="*/ 0 w 199"/>
                <a:gd name="T39" fmla="*/ 174 h 199"/>
                <a:gd name="T40" fmla="*/ 50 w 199"/>
                <a:gd name="T41" fmla="*/ 75 h 199"/>
                <a:gd name="T42" fmla="*/ 100 w 199"/>
                <a:gd name="T43" fmla="*/ 62 h 199"/>
                <a:gd name="T44" fmla="*/ 100 w 199"/>
                <a:gd name="T45" fmla="*/ 50 h 199"/>
                <a:gd name="T46" fmla="*/ 100 w 199"/>
                <a:gd name="T47" fmla="*/ 38 h 199"/>
                <a:gd name="T48" fmla="*/ 100 w 199"/>
                <a:gd name="T49" fmla="*/ 37 h 199"/>
                <a:gd name="T50" fmla="*/ 106 w 199"/>
                <a:gd name="T51" fmla="*/ 31 h 199"/>
                <a:gd name="T52" fmla="*/ 167 w 199"/>
                <a:gd name="T53" fmla="*/ 93 h 199"/>
                <a:gd name="T54" fmla="*/ 162 w 199"/>
                <a:gd name="T55" fmla="*/ 9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9" h="199">
                  <a:moveTo>
                    <a:pt x="180" y="80"/>
                  </a:moveTo>
                  <a:cubicBezTo>
                    <a:pt x="118" y="19"/>
                    <a:pt x="118" y="19"/>
                    <a:pt x="118" y="19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99" y="62"/>
                    <a:pt x="199" y="62"/>
                    <a:pt x="199" y="62"/>
                  </a:cubicBezTo>
                  <a:lnTo>
                    <a:pt x="180" y="80"/>
                  </a:lnTo>
                  <a:close/>
                  <a:moveTo>
                    <a:pt x="162" y="98"/>
                  </a:moveTo>
                  <a:cubicBezTo>
                    <a:pt x="161" y="99"/>
                    <a:pt x="161" y="99"/>
                    <a:pt x="160" y="99"/>
                  </a:cubicBezTo>
                  <a:cubicBezTo>
                    <a:pt x="149" y="99"/>
                    <a:pt x="149" y="99"/>
                    <a:pt x="149" y="99"/>
                  </a:cubicBezTo>
                  <a:cubicBezTo>
                    <a:pt x="137" y="99"/>
                    <a:pt x="137" y="99"/>
                    <a:pt x="137" y="9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25" y="199"/>
                    <a:pt x="25" y="199"/>
                    <a:pt x="25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52" y="159"/>
                    <a:pt x="52" y="159"/>
                    <a:pt x="52" y="159"/>
                  </a:cubicBezTo>
                  <a:cubicBezTo>
                    <a:pt x="55" y="161"/>
                    <a:pt x="59" y="161"/>
                    <a:pt x="62" y="161"/>
                  </a:cubicBezTo>
                  <a:cubicBezTo>
                    <a:pt x="76" y="161"/>
                    <a:pt x="87" y="150"/>
                    <a:pt x="87" y="137"/>
                  </a:cubicBezTo>
                  <a:cubicBezTo>
                    <a:pt x="87" y="123"/>
                    <a:pt x="76" y="112"/>
                    <a:pt x="62" y="112"/>
                  </a:cubicBezTo>
                  <a:cubicBezTo>
                    <a:pt x="49" y="112"/>
                    <a:pt x="37" y="123"/>
                    <a:pt x="37" y="137"/>
                  </a:cubicBezTo>
                  <a:cubicBezTo>
                    <a:pt x="37" y="140"/>
                    <a:pt x="38" y="144"/>
                    <a:pt x="40" y="147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100" y="62"/>
                    <a:pt x="100" y="62"/>
                    <a:pt x="100" y="62"/>
                  </a:cubicBezTo>
                  <a:cubicBezTo>
                    <a:pt x="100" y="50"/>
                    <a:pt x="100" y="50"/>
                    <a:pt x="100" y="5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0" y="37"/>
                    <a:pt x="100" y="37"/>
                    <a:pt x="100" y="37"/>
                  </a:cubicBezTo>
                  <a:cubicBezTo>
                    <a:pt x="106" y="31"/>
                    <a:pt x="106" y="31"/>
                    <a:pt x="106" y="31"/>
                  </a:cubicBezTo>
                  <a:cubicBezTo>
                    <a:pt x="167" y="93"/>
                    <a:pt x="167" y="93"/>
                    <a:pt x="167" y="93"/>
                  </a:cubicBezTo>
                  <a:lnTo>
                    <a:pt x="162" y="9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66"/>
            <p:cNvSpPr>
              <a:spLocks noEditPoints="1"/>
            </p:cNvSpPr>
            <p:nvPr/>
          </p:nvSpPr>
          <p:spPr bwMode="auto">
            <a:xfrm>
              <a:off x="2944495" y="3315893"/>
              <a:ext cx="270037" cy="237215"/>
            </a:xfrm>
            <a:custGeom>
              <a:avLst/>
              <a:gdLst>
                <a:gd name="T0" fmla="*/ 180 w 200"/>
                <a:gd name="T1" fmla="*/ 176 h 176"/>
                <a:gd name="T2" fmla="*/ 20 w 200"/>
                <a:gd name="T3" fmla="*/ 176 h 176"/>
                <a:gd name="T4" fmla="*/ 0 w 200"/>
                <a:gd name="T5" fmla="*/ 156 h 176"/>
                <a:gd name="T6" fmla="*/ 0 w 200"/>
                <a:gd name="T7" fmla="*/ 20 h 176"/>
                <a:gd name="T8" fmla="*/ 20 w 200"/>
                <a:gd name="T9" fmla="*/ 0 h 176"/>
                <a:gd name="T10" fmla="*/ 180 w 200"/>
                <a:gd name="T11" fmla="*/ 0 h 176"/>
                <a:gd name="T12" fmla="*/ 200 w 200"/>
                <a:gd name="T13" fmla="*/ 20 h 176"/>
                <a:gd name="T14" fmla="*/ 200 w 200"/>
                <a:gd name="T15" fmla="*/ 156 h 176"/>
                <a:gd name="T16" fmla="*/ 180 w 200"/>
                <a:gd name="T17" fmla="*/ 176 h 176"/>
                <a:gd name="T18" fmla="*/ 36 w 200"/>
                <a:gd name="T19" fmla="*/ 160 h 176"/>
                <a:gd name="T20" fmla="*/ 164 w 200"/>
                <a:gd name="T21" fmla="*/ 160 h 176"/>
                <a:gd name="T22" fmla="*/ 182 w 200"/>
                <a:gd name="T23" fmla="*/ 147 h 176"/>
                <a:gd name="T24" fmla="*/ 131 w 200"/>
                <a:gd name="T25" fmla="*/ 103 h 176"/>
                <a:gd name="T26" fmla="*/ 100 w 200"/>
                <a:gd name="T27" fmla="*/ 129 h 176"/>
                <a:gd name="T28" fmla="*/ 69 w 200"/>
                <a:gd name="T29" fmla="*/ 103 h 176"/>
                <a:gd name="T30" fmla="*/ 18 w 200"/>
                <a:gd name="T31" fmla="*/ 148 h 176"/>
                <a:gd name="T32" fmla="*/ 36 w 200"/>
                <a:gd name="T33" fmla="*/ 160 h 176"/>
                <a:gd name="T34" fmla="*/ 145 w 200"/>
                <a:gd name="T35" fmla="*/ 90 h 176"/>
                <a:gd name="T36" fmla="*/ 184 w 200"/>
                <a:gd name="T37" fmla="*/ 125 h 176"/>
                <a:gd name="T38" fmla="*/ 184 w 200"/>
                <a:gd name="T39" fmla="*/ 56 h 176"/>
                <a:gd name="T40" fmla="*/ 145 w 200"/>
                <a:gd name="T41" fmla="*/ 90 h 176"/>
                <a:gd name="T42" fmla="*/ 55 w 200"/>
                <a:gd name="T43" fmla="*/ 90 h 176"/>
                <a:gd name="T44" fmla="*/ 16 w 200"/>
                <a:gd name="T45" fmla="*/ 55 h 176"/>
                <a:gd name="T46" fmla="*/ 16 w 200"/>
                <a:gd name="T47" fmla="*/ 126 h 176"/>
                <a:gd name="T48" fmla="*/ 55 w 200"/>
                <a:gd name="T49" fmla="*/ 90 h 176"/>
                <a:gd name="T50" fmla="*/ 164 w 200"/>
                <a:gd name="T51" fmla="*/ 16 h 176"/>
                <a:gd name="T52" fmla="*/ 36 w 200"/>
                <a:gd name="T53" fmla="*/ 16 h 176"/>
                <a:gd name="T54" fmla="*/ 16 w 200"/>
                <a:gd name="T55" fmla="*/ 31 h 176"/>
                <a:gd name="T56" fmla="*/ 100 w 200"/>
                <a:gd name="T57" fmla="*/ 106 h 176"/>
                <a:gd name="T58" fmla="*/ 183 w 200"/>
                <a:gd name="T59" fmla="*/ 33 h 176"/>
                <a:gd name="T60" fmla="*/ 164 w 200"/>
                <a:gd name="T61" fmla="*/ 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0" h="176">
                  <a:moveTo>
                    <a:pt x="180" y="176"/>
                  </a:moveTo>
                  <a:cubicBezTo>
                    <a:pt x="20" y="176"/>
                    <a:pt x="20" y="176"/>
                    <a:pt x="20" y="176"/>
                  </a:cubicBezTo>
                  <a:cubicBezTo>
                    <a:pt x="8" y="176"/>
                    <a:pt x="0" y="167"/>
                    <a:pt x="0" y="15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8" y="0"/>
                    <a:pt x="2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91" y="0"/>
                    <a:pt x="200" y="9"/>
                    <a:pt x="200" y="20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67"/>
                    <a:pt x="191" y="176"/>
                    <a:pt x="180" y="176"/>
                  </a:cubicBezTo>
                  <a:close/>
                  <a:moveTo>
                    <a:pt x="36" y="160"/>
                  </a:moveTo>
                  <a:cubicBezTo>
                    <a:pt x="164" y="160"/>
                    <a:pt x="164" y="160"/>
                    <a:pt x="164" y="160"/>
                  </a:cubicBezTo>
                  <a:cubicBezTo>
                    <a:pt x="172" y="160"/>
                    <a:pt x="179" y="154"/>
                    <a:pt x="182" y="147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00" y="129"/>
                    <a:pt x="100" y="129"/>
                    <a:pt x="100" y="129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21" y="155"/>
                    <a:pt x="28" y="160"/>
                    <a:pt x="36" y="160"/>
                  </a:cubicBezTo>
                  <a:close/>
                  <a:moveTo>
                    <a:pt x="145" y="90"/>
                  </a:moveTo>
                  <a:cubicBezTo>
                    <a:pt x="184" y="125"/>
                    <a:pt x="184" y="125"/>
                    <a:pt x="184" y="125"/>
                  </a:cubicBezTo>
                  <a:cubicBezTo>
                    <a:pt x="184" y="56"/>
                    <a:pt x="184" y="56"/>
                    <a:pt x="184" y="56"/>
                  </a:cubicBezTo>
                  <a:lnTo>
                    <a:pt x="145" y="90"/>
                  </a:lnTo>
                  <a:close/>
                  <a:moveTo>
                    <a:pt x="55" y="90"/>
                  </a:moveTo>
                  <a:cubicBezTo>
                    <a:pt x="16" y="55"/>
                    <a:pt x="16" y="55"/>
                    <a:pt x="16" y="55"/>
                  </a:cubicBezTo>
                  <a:cubicBezTo>
                    <a:pt x="16" y="126"/>
                    <a:pt x="16" y="126"/>
                    <a:pt x="16" y="126"/>
                  </a:cubicBezTo>
                  <a:lnTo>
                    <a:pt x="55" y="90"/>
                  </a:lnTo>
                  <a:close/>
                  <a:moveTo>
                    <a:pt x="164" y="16"/>
                  </a:moveTo>
                  <a:cubicBezTo>
                    <a:pt x="36" y="16"/>
                    <a:pt x="36" y="16"/>
                    <a:pt x="36" y="16"/>
                  </a:cubicBezTo>
                  <a:cubicBezTo>
                    <a:pt x="26" y="16"/>
                    <a:pt x="18" y="22"/>
                    <a:pt x="16" y="31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2" y="23"/>
                    <a:pt x="174" y="16"/>
                    <a:pt x="164" y="1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6"/>
            <p:cNvSpPr>
              <a:spLocks noEditPoints="1"/>
            </p:cNvSpPr>
            <p:nvPr/>
          </p:nvSpPr>
          <p:spPr bwMode="auto">
            <a:xfrm>
              <a:off x="4265281" y="3733419"/>
              <a:ext cx="241690" cy="268544"/>
            </a:xfrm>
            <a:custGeom>
              <a:avLst/>
              <a:gdLst>
                <a:gd name="T0" fmla="*/ 147 w 179"/>
                <a:gd name="T1" fmla="*/ 117 h 199"/>
                <a:gd name="T2" fmla="*/ 147 w 179"/>
                <a:gd name="T3" fmla="*/ 61 h 199"/>
                <a:gd name="T4" fmla="*/ 179 w 179"/>
                <a:gd name="T5" fmla="*/ 66 h 199"/>
                <a:gd name="T6" fmla="*/ 179 w 179"/>
                <a:gd name="T7" fmla="*/ 112 h 199"/>
                <a:gd name="T8" fmla="*/ 147 w 179"/>
                <a:gd name="T9" fmla="*/ 117 h 199"/>
                <a:gd name="T10" fmla="*/ 23 w 179"/>
                <a:gd name="T11" fmla="*/ 35 h 199"/>
                <a:gd name="T12" fmla="*/ 23 w 179"/>
                <a:gd name="T13" fmla="*/ 199 h 199"/>
                <a:gd name="T14" fmla="*/ 11 w 179"/>
                <a:gd name="T15" fmla="*/ 199 h 199"/>
                <a:gd name="T16" fmla="*/ 11 w 179"/>
                <a:gd name="T17" fmla="*/ 35 h 199"/>
                <a:gd name="T18" fmla="*/ 0 w 179"/>
                <a:gd name="T19" fmla="*/ 18 h 199"/>
                <a:gd name="T20" fmla="*/ 18 w 179"/>
                <a:gd name="T21" fmla="*/ 0 h 199"/>
                <a:gd name="T22" fmla="*/ 36 w 179"/>
                <a:gd name="T23" fmla="*/ 18 h 199"/>
                <a:gd name="T24" fmla="*/ 23 w 179"/>
                <a:gd name="T25" fmla="*/ 35 h 199"/>
                <a:gd name="T26" fmla="*/ 67 w 179"/>
                <a:gd name="T27" fmla="*/ 130 h 199"/>
                <a:gd name="T28" fmla="*/ 31 w 179"/>
                <a:gd name="T29" fmla="*/ 135 h 199"/>
                <a:gd name="T30" fmla="*/ 31 w 179"/>
                <a:gd name="T31" fmla="*/ 43 h 199"/>
                <a:gd name="T32" fmla="*/ 67 w 179"/>
                <a:gd name="T33" fmla="*/ 49 h 199"/>
                <a:gd name="T34" fmla="*/ 67 w 179"/>
                <a:gd name="T35" fmla="*/ 130 h 199"/>
                <a:gd name="T36" fmla="*/ 91 w 179"/>
                <a:gd name="T37" fmla="*/ 52 h 199"/>
                <a:gd name="T38" fmla="*/ 123 w 179"/>
                <a:gd name="T39" fmla="*/ 57 h 199"/>
                <a:gd name="T40" fmla="*/ 123 w 179"/>
                <a:gd name="T41" fmla="*/ 121 h 199"/>
                <a:gd name="T42" fmla="*/ 91 w 179"/>
                <a:gd name="T43" fmla="*/ 126 h 199"/>
                <a:gd name="T44" fmla="*/ 91 w 179"/>
                <a:gd name="T45" fmla="*/ 5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199">
                  <a:moveTo>
                    <a:pt x="147" y="117"/>
                  </a:moveTo>
                  <a:cubicBezTo>
                    <a:pt x="147" y="61"/>
                    <a:pt x="147" y="61"/>
                    <a:pt x="147" y="61"/>
                  </a:cubicBezTo>
                  <a:cubicBezTo>
                    <a:pt x="179" y="66"/>
                    <a:pt x="179" y="66"/>
                    <a:pt x="179" y="66"/>
                  </a:cubicBezTo>
                  <a:cubicBezTo>
                    <a:pt x="179" y="112"/>
                    <a:pt x="179" y="112"/>
                    <a:pt x="179" y="112"/>
                  </a:cubicBezTo>
                  <a:lnTo>
                    <a:pt x="147" y="117"/>
                  </a:lnTo>
                  <a:close/>
                  <a:moveTo>
                    <a:pt x="23" y="35"/>
                  </a:moveTo>
                  <a:cubicBezTo>
                    <a:pt x="23" y="199"/>
                    <a:pt x="23" y="199"/>
                    <a:pt x="23" y="199"/>
                  </a:cubicBezTo>
                  <a:cubicBezTo>
                    <a:pt x="11" y="199"/>
                    <a:pt x="11" y="199"/>
                    <a:pt x="11" y="199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5" y="32"/>
                    <a:pt x="0" y="25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8" y="0"/>
                    <a:pt x="36" y="8"/>
                    <a:pt x="36" y="18"/>
                  </a:cubicBezTo>
                  <a:cubicBezTo>
                    <a:pt x="36" y="26"/>
                    <a:pt x="31" y="33"/>
                    <a:pt x="23" y="35"/>
                  </a:cubicBezTo>
                  <a:close/>
                  <a:moveTo>
                    <a:pt x="67" y="130"/>
                  </a:moveTo>
                  <a:cubicBezTo>
                    <a:pt x="31" y="135"/>
                    <a:pt x="31" y="135"/>
                    <a:pt x="31" y="135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67" y="49"/>
                    <a:pt x="67" y="49"/>
                    <a:pt x="67" y="49"/>
                  </a:cubicBezTo>
                  <a:lnTo>
                    <a:pt x="67" y="130"/>
                  </a:lnTo>
                  <a:close/>
                  <a:moveTo>
                    <a:pt x="91" y="52"/>
                  </a:moveTo>
                  <a:cubicBezTo>
                    <a:pt x="123" y="57"/>
                    <a:pt x="123" y="57"/>
                    <a:pt x="123" y="57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91" y="126"/>
                    <a:pt x="91" y="126"/>
                    <a:pt x="91" y="126"/>
                  </a:cubicBezTo>
                  <a:lnTo>
                    <a:pt x="91" y="52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143"/>
            <p:cNvSpPr>
              <a:spLocks noEditPoints="1"/>
            </p:cNvSpPr>
            <p:nvPr/>
          </p:nvSpPr>
          <p:spPr bwMode="auto">
            <a:xfrm>
              <a:off x="1744999" y="4588078"/>
              <a:ext cx="268544" cy="241690"/>
            </a:xfrm>
            <a:custGeom>
              <a:avLst/>
              <a:gdLst>
                <a:gd name="T0" fmla="*/ 180 w 198"/>
                <a:gd name="T1" fmla="*/ 73 h 179"/>
                <a:gd name="T2" fmla="*/ 18 w 198"/>
                <a:gd name="T3" fmla="*/ 73 h 179"/>
                <a:gd name="T4" fmla="*/ 0 w 198"/>
                <a:gd name="T5" fmla="*/ 55 h 179"/>
                <a:gd name="T6" fmla="*/ 198 w 198"/>
                <a:gd name="T7" fmla="*/ 55 h 179"/>
                <a:gd name="T8" fmla="*/ 180 w 198"/>
                <a:gd name="T9" fmla="*/ 73 h 179"/>
                <a:gd name="T10" fmla="*/ 171 w 198"/>
                <a:gd name="T11" fmla="*/ 82 h 179"/>
                <a:gd name="T12" fmla="*/ 153 w 198"/>
                <a:gd name="T13" fmla="*/ 100 h 179"/>
                <a:gd name="T14" fmla="*/ 45 w 198"/>
                <a:gd name="T15" fmla="*/ 100 h 179"/>
                <a:gd name="T16" fmla="*/ 27 w 198"/>
                <a:gd name="T17" fmla="*/ 82 h 179"/>
                <a:gd name="T18" fmla="*/ 171 w 198"/>
                <a:gd name="T19" fmla="*/ 82 h 179"/>
                <a:gd name="T20" fmla="*/ 144 w 198"/>
                <a:gd name="T21" fmla="*/ 109 h 179"/>
                <a:gd name="T22" fmla="*/ 126 w 198"/>
                <a:gd name="T23" fmla="*/ 127 h 179"/>
                <a:gd name="T24" fmla="*/ 72 w 198"/>
                <a:gd name="T25" fmla="*/ 127 h 179"/>
                <a:gd name="T26" fmla="*/ 54 w 198"/>
                <a:gd name="T27" fmla="*/ 109 h 179"/>
                <a:gd name="T28" fmla="*/ 144 w 198"/>
                <a:gd name="T29" fmla="*/ 109 h 179"/>
                <a:gd name="T30" fmla="*/ 99 w 198"/>
                <a:gd name="T31" fmla="*/ 129 h 179"/>
                <a:gd name="T32" fmla="*/ 124 w 198"/>
                <a:gd name="T33" fmla="*/ 154 h 179"/>
                <a:gd name="T34" fmla="*/ 99 w 198"/>
                <a:gd name="T35" fmla="*/ 179 h 179"/>
                <a:gd name="T36" fmla="*/ 73 w 198"/>
                <a:gd name="T37" fmla="*/ 154 h 179"/>
                <a:gd name="T38" fmla="*/ 99 w 198"/>
                <a:gd name="T39" fmla="*/ 12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8" h="179">
                  <a:moveTo>
                    <a:pt x="180" y="73"/>
                  </a:moveTo>
                  <a:cubicBezTo>
                    <a:pt x="135" y="28"/>
                    <a:pt x="63" y="28"/>
                    <a:pt x="18" y="7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55" y="0"/>
                    <a:pt x="143" y="0"/>
                    <a:pt x="198" y="55"/>
                  </a:cubicBezTo>
                  <a:lnTo>
                    <a:pt x="180" y="73"/>
                  </a:lnTo>
                  <a:close/>
                  <a:moveTo>
                    <a:pt x="171" y="82"/>
                  </a:moveTo>
                  <a:cubicBezTo>
                    <a:pt x="153" y="100"/>
                    <a:pt x="153" y="100"/>
                    <a:pt x="153" y="100"/>
                  </a:cubicBezTo>
                  <a:cubicBezTo>
                    <a:pt x="123" y="70"/>
                    <a:pt x="75" y="70"/>
                    <a:pt x="45" y="100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67" y="42"/>
                    <a:pt x="131" y="42"/>
                    <a:pt x="171" y="82"/>
                  </a:cubicBezTo>
                  <a:close/>
                  <a:moveTo>
                    <a:pt x="144" y="109"/>
                  </a:moveTo>
                  <a:cubicBezTo>
                    <a:pt x="126" y="127"/>
                    <a:pt x="126" y="127"/>
                    <a:pt x="126" y="127"/>
                  </a:cubicBezTo>
                  <a:cubicBezTo>
                    <a:pt x="111" y="112"/>
                    <a:pt x="87" y="112"/>
                    <a:pt x="72" y="127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9" y="84"/>
                    <a:pt x="119" y="84"/>
                    <a:pt x="144" y="109"/>
                  </a:cubicBezTo>
                  <a:close/>
                  <a:moveTo>
                    <a:pt x="99" y="129"/>
                  </a:moveTo>
                  <a:cubicBezTo>
                    <a:pt x="113" y="129"/>
                    <a:pt x="124" y="140"/>
                    <a:pt x="124" y="154"/>
                  </a:cubicBezTo>
                  <a:cubicBezTo>
                    <a:pt x="124" y="168"/>
                    <a:pt x="113" y="179"/>
                    <a:pt x="99" y="179"/>
                  </a:cubicBezTo>
                  <a:cubicBezTo>
                    <a:pt x="85" y="179"/>
                    <a:pt x="73" y="168"/>
                    <a:pt x="73" y="154"/>
                  </a:cubicBezTo>
                  <a:cubicBezTo>
                    <a:pt x="73" y="140"/>
                    <a:pt x="85" y="129"/>
                    <a:pt x="99" y="1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39"/>
            <p:cNvSpPr>
              <a:spLocks noEditPoints="1"/>
            </p:cNvSpPr>
            <p:nvPr/>
          </p:nvSpPr>
          <p:spPr bwMode="auto">
            <a:xfrm>
              <a:off x="1527877" y="2325282"/>
              <a:ext cx="259593" cy="253625"/>
            </a:xfrm>
            <a:custGeom>
              <a:avLst/>
              <a:gdLst>
                <a:gd name="T0" fmla="*/ 123 w 192"/>
                <a:gd name="T1" fmla="*/ 175 h 188"/>
                <a:gd name="T2" fmla="*/ 123 w 192"/>
                <a:gd name="T3" fmla="*/ 148 h 188"/>
                <a:gd name="T4" fmla="*/ 68 w 192"/>
                <a:gd name="T5" fmla="*/ 149 h 188"/>
                <a:gd name="T6" fmla="*/ 68 w 192"/>
                <a:gd name="T7" fmla="*/ 176 h 188"/>
                <a:gd name="T8" fmla="*/ 56 w 192"/>
                <a:gd name="T9" fmla="*/ 182 h 188"/>
                <a:gd name="T10" fmla="*/ 60 w 192"/>
                <a:gd name="T11" fmla="*/ 188 h 188"/>
                <a:gd name="T12" fmla="*/ 130 w 192"/>
                <a:gd name="T13" fmla="*/ 188 h 188"/>
                <a:gd name="T14" fmla="*/ 135 w 192"/>
                <a:gd name="T15" fmla="*/ 183 h 188"/>
                <a:gd name="T16" fmla="*/ 123 w 192"/>
                <a:gd name="T17" fmla="*/ 175 h 188"/>
                <a:gd name="T18" fmla="*/ 173 w 192"/>
                <a:gd name="T19" fmla="*/ 0 h 188"/>
                <a:gd name="T20" fmla="*/ 18 w 192"/>
                <a:gd name="T21" fmla="*/ 0 h 188"/>
                <a:gd name="T22" fmla="*/ 0 w 192"/>
                <a:gd name="T23" fmla="*/ 19 h 188"/>
                <a:gd name="T24" fmla="*/ 0 w 192"/>
                <a:gd name="T25" fmla="*/ 126 h 188"/>
                <a:gd name="T26" fmla="*/ 18 w 192"/>
                <a:gd name="T27" fmla="*/ 144 h 188"/>
                <a:gd name="T28" fmla="*/ 173 w 192"/>
                <a:gd name="T29" fmla="*/ 144 h 188"/>
                <a:gd name="T30" fmla="*/ 192 w 192"/>
                <a:gd name="T31" fmla="*/ 126 h 188"/>
                <a:gd name="T32" fmla="*/ 192 w 192"/>
                <a:gd name="T33" fmla="*/ 19 h 188"/>
                <a:gd name="T34" fmla="*/ 173 w 192"/>
                <a:gd name="T35" fmla="*/ 0 h 188"/>
                <a:gd name="T36" fmla="*/ 180 w 192"/>
                <a:gd name="T37" fmla="*/ 100 h 188"/>
                <a:gd name="T38" fmla="*/ 167 w 192"/>
                <a:gd name="T39" fmla="*/ 112 h 188"/>
                <a:gd name="T40" fmla="*/ 24 w 192"/>
                <a:gd name="T41" fmla="*/ 112 h 188"/>
                <a:gd name="T42" fmla="*/ 11 w 192"/>
                <a:gd name="T43" fmla="*/ 100 h 188"/>
                <a:gd name="T44" fmla="*/ 11 w 192"/>
                <a:gd name="T45" fmla="*/ 25 h 188"/>
                <a:gd name="T46" fmla="*/ 24 w 192"/>
                <a:gd name="T47" fmla="*/ 12 h 188"/>
                <a:gd name="T48" fmla="*/ 167 w 192"/>
                <a:gd name="T49" fmla="*/ 12 h 188"/>
                <a:gd name="T50" fmla="*/ 180 w 192"/>
                <a:gd name="T51" fmla="*/ 25 h 188"/>
                <a:gd name="T52" fmla="*/ 180 w 192"/>
                <a:gd name="T53" fmla="*/ 10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2" h="188">
                  <a:moveTo>
                    <a:pt x="123" y="175"/>
                  </a:moveTo>
                  <a:cubicBezTo>
                    <a:pt x="123" y="148"/>
                    <a:pt x="123" y="148"/>
                    <a:pt x="123" y="148"/>
                  </a:cubicBezTo>
                  <a:cubicBezTo>
                    <a:pt x="68" y="149"/>
                    <a:pt x="68" y="149"/>
                    <a:pt x="68" y="149"/>
                  </a:cubicBezTo>
                  <a:cubicBezTo>
                    <a:pt x="68" y="176"/>
                    <a:pt x="68" y="176"/>
                    <a:pt x="68" y="176"/>
                  </a:cubicBezTo>
                  <a:cubicBezTo>
                    <a:pt x="56" y="182"/>
                    <a:pt x="56" y="182"/>
                    <a:pt x="56" y="182"/>
                  </a:cubicBezTo>
                  <a:cubicBezTo>
                    <a:pt x="56" y="182"/>
                    <a:pt x="53" y="188"/>
                    <a:pt x="60" y="188"/>
                  </a:cubicBezTo>
                  <a:cubicBezTo>
                    <a:pt x="130" y="188"/>
                    <a:pt x="130" y="188"/>
                    <a:pt x="130" y="188"/>
                  </a:cubicBezTo>
                  <a:cubicBezTo>
                    <a:pt x="130" y="188"/>
                    <a:pt x="138" y="185"/>
                    <a:pt x="135" y="183"/>
                  </a:cubicBezTo>
                  <a:cubicBezTo>
                    <a:pt x="133" y="180"/>
                    <a:pt x="123" y="175"/>
                    <a:pt x="123" y="175"/>
                  </a:cubicBezTo>
                  <a:close/>
                  <a:moveTo>
                    <a:pt x="17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36"/>
                    <a:pt x="8" y="144"/>
                    <a:pt x="18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83" y="144"/>
                    <a:pt x="192" y="136"/>
                    <a:pt x="192" y="126"/>
                  </a:cubicBezTo>
                  <a:cubicBezTo>
                    <a:pt x="192" y="19"/>
                    <a:pt x="192" y="19"/>
                    <a:pt x="192" y="19"/>
                  </a:cubicBezTo>
                  <a:cubicBezTo>
                    <a:pt x="192" y="9"/>
                    <a:pt x="183" y="0"/>
                    <a:pt x="173" y="0"/>
                  </a:cubicBezTo>
                  <a:close/>
                  <a:moveTo>
                    <a:pt x="180" y="100"/>
                  </a:moveTo>
                  <a:cubicBezTo>
                    <a:pt x="180" y="107"/>
                    <a:pt x="174" y="112"/>
                    <a:pt x="167" y="11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17" y="112"/>
                    <a:pt x="11" y="107"/>
                    <a:pt x="11" y="100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18"/>
                    <a:pt x="17" y="12"/>
                    <a:pt x="24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174" y="12"/>
                    <a:pt x="180" y="18"/>
                    <a:pt x="180" y="25"/>
                  </a:cubicBezTo>
                  <a:lnTo>
                    <a:pt x="180" y="10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54"/>
            <p:cNvSpPr>
              <a:spLocks noEditPoints="1"/>
            </p:cNvSpPr>
            <p:nvPr/>
          </p:nvSpPr>
          <p:spPr bwMode="auto">
            <a:xfrm>
              <a:off x="4760280" y="2207983"/>
              <a:ext cx="258102" cy="256609"/>
            </a:xfrm>
            <a:custGeom>
              <a:avLst/>
              <a:gdLst>
                <a:gd name="T0" fmla="*/ 0 w 191"/>
                <a:gd name="T1" fmla="*/ 95 h 190"/>
                <a:gd name="T2" fmla="*/ 2 w 191"/>
                <a:gd name="T3" fmla="*/ 78 h 190"/>
                <a:gd name="T4" fmla="*/ 96 w 191"/>
                <a:gd name="T5" fmla="*/ 0 h 190"/>
                <a:gd name="T6" fmla="*/ 96 w 191"/>
                <a:gd name="T7" fmla="*/ 190 h 190"/>
                <a:gd name="T8" fmla="*/ 146 w 191"/>
                <a:gd name="T9" fmla="*/ 72 h 190"/>
                <a:gd name="T10" fmla="*/ 175 w 191"/>
                <a:gd name="T11" fmla="*/ 66 h 190"/>
                <a:gd name="T12" fmla="*/ 139 w 191"/>
                <a:gd name="T13" fmla="*/ 55 h 190"/>
                <a:gd name="T14" fmla="*/ 154 w 191"/>
                <a:gd name="T15" fmla="*/ 34 h 190"/>
                <a:gd name="T16" fmla="*/ 82 w 191"/>
                <a:gd name="T17" fmla="*/ 34 h 190"/>
                <a:gd name="T18" fmla="*/ 106 w 191"/>
                <a:gd name="T19" fmla="*/ 51 h 190"/>
                <a:gd name="T20" fmla="*/ 81 w 191"/>
                <a:gd name="T21" fmla="*/ 43 h 190"/>
                <a:gd name="T22" fmla="*/ 66 w 191"/>
                <a:gd name="T23" fmla="*/ 45 h 190"/>
                <a:gd name="T24" fmla="*/ 36 w 191"/>
                <a:gd name="T25" fmla="*/ 96 h 190"/>
                <a:gd name="T26" fmla="*/ 47 w 191"/>
                <a:gd name="T27" fmla="*/ 107 h 190"/>
                <a:gd name="T28" fmla="*/ 59 w 191"/>
                <a:gd name="T29" fmla="*/ 104 h 190"/>
                <a:gd name="T30" fmla="*/ 101 w 191"/>
                <a:gd name="T31" fmla="*/ 87 h 190"/>
                <a:gd name="T32" fmla="*/ 69 w 191"/>
                <a:gd name="T33" fmla="*/ 115 h 190"/>
                <a:gd name="T34" fmla="*/ 108 w 191"/>
                <a:gd name="T35" fmla="*/ 93 h 190"/>
                <a:gd name="T36" fmla="*/ 110 w 191"/>
                <a:gd name="T37" fmla="*/ 124 h 190"/>
                <a:gd name="T38" fmla="*/ 141 w 191"/>
                <a:gd name="T39" fmla="*/ 117 h 190"/>
                <a:gd name="T40" fmla="*/ 140 w 191"/>
                <a:gd name="T41" fmla="*/ 87 h 190"/>
                <a:gd name="T42" fmla="*/ 157 w 191"/>
                <a:gd name="T43" fmla="*/ 123 h 190"/>
                <a:gd name="T44" fmla="*/ 181 w 191"/>
                <a:gd name="T45" fmla="*/ 95 h 190"/>
                <a:gd name="T46" fmla="*/ 145 w 191"/>
                <a:gd name="T47" fmla="*/ 75 h 190"/>
                <a:gd name="T48" fmla="*/ 30 w 191"/>
                <a:gd name="T49" fmla="*/ 106 h 190"/>
                <a:gd name="T50" fmla="*/ 26 w 191"/>
                <a:gd name="T51" fmla="*/ 107 h 190"/>
                <a:gd name="T52" fmla="*/ 28 w 191"/>
                <a:gd name="T53" fmla="*/ 146 h 190"/>
                <a:gd name="T54" fmla="*/ 43 w 191"/>
                <a:gd name="T55" fmla="*/ 116 h 190"/>
                <a:gd name="T56" fmla="*/ 119 w 191"/>
                <a:gd name="T57" fmla="*/ 166 h 190"/>
                <a:gd name="T58" fmla="*/ 118 w 191"/>
                <a:gd name="T59" fmla="*/ 177 h 190"/>
                <a:gd name="T60" fmla="*/ 143 w 191"/>
                <a:gd name="T61" fmla="*/ 142 h 190"/>
                <a:gd name="T62" fmla="*/ 110 w 191"/>
                <a:gd name="T63" fmla="*/ 131 h 190"/>
                <a:gd name="T64" fmla="*/ 119 w 191"/>
                <a:gd name="T65" fmla="*/ 166 h 190"/>
                <a:gd name="T66" fmla="*/ 159 w 191"/>
                <a:gd name="T67" fmla="*/ 129 h 190"/>
                <a:gd name="T68" fmla="*/ 151 w 191"/>
                <a:gd name="T69" fmla="*/ 141 h 190"/>
                <a:gd name="T70" fmla="*/ 175 w 191"/>
                <a:gd name="T71" fmla="*/ 126 h 190"/>
                <a:gd name="T72" fmla="*/ 112 w 191"/>
                <a:gd name="T73" fmla="*/ 178 h 190"/>
                <a:gd name="T74" fmla="*/ 110 w 191"/>
                <a:gd name="T75" fmla="*/ 173 h 190"/>
                <a:gd name="T76" fmla="*/ 107 w 191"/>
                <a:gd name="T77" fmla="*/ 160 h 190"/>
                <a:gd name="T78" fmla="*/ 67 w 191"/>
                <a:gd name="T79" fmla="*/ 123 h 190"/>
                <a:gd name="T80" fmla="*/ 48 w 191"/>
                <a:gd name="T81" fmla="*/ 127 h 190"/>
                <a:gd name="T82" fmla="*/ 96 w 191"/>
                <a:gd name="T83" fmla="*/ 180 h 190"/>
                <a:gd name="T84" fmla="*/ 19 w 191"/>
                <a:gd name="T85" fmla="*/ 104 h 190"/>
                <a:gd name="T86" fmla="*/ 11 w 191"/>
                <a:gd name="T87" fmla="*/ 92 h 190"/>
                <a:gd name="T88" fmla="*/ 15 w 191"/>
                <a:gd name="T89" fmla="*/ 121 h 190"/>
                <a:gd name="T90" fmla="*/ 18 w 191"/>
                <a:gd name="T91" fmla="*/ 90 h 190"/>
                <a:gd name="T92" fmla="*/ 26 w 191"/>
                <a:gd name="T93" fmla="*/ 86 h 190"/>
                <a:gd name="T94" fmla="*/ 62 w 191"/>
                <a:gd name="T95" fmla="*/ 37 h 190"/>
                <a:gd name="T96" fmla="*/ 42 w 191"/>
                <a:gd name="T97" fmla="*/ 29 h 190"/>
                <a:gd name="T98" fmla="*/ 49 w 191"/>
                <a:gd name="T99" fmla="*/ 24 h 190"/>
                <a:gd name="T100" fmla="*/ 72 w 191"/>
                <a:gd name="T101" fmla="*/ 27 h 190"/>
                <a:gd name="T102" fmla="*/ 121 w 191"/>
                <a:gd name="T103" fmla="*/ 14 h 190"/>
                <a:gd name="T104" fmla="*/ 49 w 191"/>
                <a:gd name="T105" fmla="*/ 24 h 190"/>
                <a:gd name="T106" fmla="*/ 102 w 191"/>
                <a:gd name="T107" fmla="*/ 71 h 190"/>
                <a:gd name="T108" fmla="*/ 138 w 191"/>
                <a:gd name="T109" fmla="*/ 71 h 190"/>
                <a:gd name="T110" fmla="*/ 120 w 191"/>
                <a:gd name="T111" fmla="*/ 60 h 190"/>
                <a:gd name="T112" fmla="*/ 120 w 191"/>
                <a:gd name="T113" fmla="*/ 83 h 190"/>
                <a:gd name="T114" fmla="*/ 120 w 191"/>
                <a:gd name="T115" fmla="*/ 60 h 190"/>
                <a:gd name="T116" fmla="*/ 115 w 191"/>
                <a:gd name="T117" fmla="*/ 71 h 190"/>
                <a:gd name="T118" fmla="*/ 126 w 191"/>
                <a:gd name="T119" fmla="*/ 71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1" h="190">
                  <a:moveTo>
                    <a:pt x="96" y="190"/>
                  </a:moveTo>
                  <a:cubicBezTo>
                    <a:pt x="43" y="190"/>
                    <a:pt x="0" y="147"/>
                    <a:pt x="0" y="95"/>
                  </a:cubicBezTo>
                  <a:cubicBezTo>
                    <a:pt x="0" y="90"/>
                    <a:pt x="1" y="85"/>
                    <a:pt x="2" y="80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0" y="34"/>
                    <a:pt x="49" y="0"/>
                    <a:pt x="96" y="0"/>
                  </a:cubicBezTo>
                  <a:cubicBezTo>
                    <a:pt x="148" y="0"/>
                    <a:pt x="191" y="42"/>
                    <a:pt x="191" y="95"/>
                  </a:cubicBezTo>
                  <a:cubicBezTo>
                    <a:pt x="191" y="147"/>
                    <a:pt x="148" y="190"/>
                    <a:pt x="96" y="190"/>
                  </a:cubicBezTo>
                  <a:close/>
                  <a:moveTo>
                    <a:pt x="145" y="75"/>
                  </a:moveTo>
                  <a:cubicBezTo>
                    <a:pt x="145" y="74"/>
                    <a:pt x="146" y="73"/>
                    <a:pt x="146" y="72"/>
                  </a:cubicBezTo>
                  <a:cubicBezTo>
                    <a:pt x="146" y="70"/>
                    <a:pt x="145" y="68"/>
                    <a:pt x="145" y="67"/>
                  </a:cubicBezTo>
                  <a:cubicBezTo>
                    <a:pt x="154" y="66"/>
                    <a:pt x="164" y="65"/>
                    <a:pt x="175" y="66"/>
                  </a:cubicBezTo>
                  <a:cubicBezTo>
                    <a:pt x="172" y="56"/>
                    <a:pt x="167" y="47"/>
                    <a:pt x="160" y="40"/>
                  </a:cubicBezTo>
                  <a:cubicBezTo>
                    <a:pt x="155" y="42"/>
                    <a:pt x="147" y="47"/>
                    <a:pt x="139" y="55"/>
                  </a:cubicBezTo>
                  <a:cubicBezTo>
                    <a:pt x="138" y="53"/>
                    <a:pt x="136" y="52"/>
                    <a:pt x="134" y="50"/>
                  </a:cubicBezTo>
                  <a:cubicBezTo>
                    <a:pt x="142" y="42"/>
                    <a:pt x="150" y="36"/>
                    <a:pt x="154" y="34"/>
                  </a:cubicBezTo>
                  <a:cubicBezTo>
                    <a:pt x="147" y="27"/>
                    <a:pt x="139" y="22"/>
                    <a:pt x="131" y="18"/>
                  </a:cubicBezTo>
                  <a:cubicBezTo>
                    <a:pt x="123" y="19"/>
                    <a:pt x="103" y="22"/>
                    <a:pt x="82" y="34"/>
                  </a:cubicBezTo>
                  <a:cubicBezTo>
                    <a:pt x="82" y="35"/>
                    <a:pt x="82" y="36"/>
                    <a:pt x="82" y="37"/>
                  </a:cubicBezTo>
                  <a:cubicBezTo>
                    <a:pt x="90" y="40"/>
                    <a:pt x="99" y="45"/>
                    <a:pt x="106" y="51"/>
                  </a:cubicBezTo>
                  <a:cubicBezTo>
                    <a:pt x="105" y="52"/>
                    <a:pt x="103" y="53"/>
                    <a:pt x="102" y="55"/>
                  </a:cubicBezTo>
                  <a:cubicBezTo>
                    <a:pt x="96" y="51"/>
                    <a:pt x="89" y="46"/>
                    <a:pt x="81" y="43"/>
                  </a:cubicBezTo>
                  <a:cubicBezTo>
                    <a:pt x="79" y="45"/>
                    <a:pt x="76" y="47"/>
                    <a:pt x="72" y="47"/>
                  </a:cubicBezTo>
                  <a:cubicBezTo>
                    <a:pt x="70" y="47"/>
                    <a:pt x="68" y="46"/>
                    <a:pt x="66" y="45"/>
                  </a:cubicBezTo>
                  <a:cubicBezTo>
                    <a:pt x="54" y="55"/>
                    <a:pt x="42" y="69"/>
                    <a:pt x="33" y="89"/>
                  </a:cubicBezTo>
                  <a:cubicBezTo>
                    <a:pt x="35" y="91"/>
                    <a:pt x="36" y="93"/>
                    <a:pt x="36" y="96"/>
                  </a:cubicBezTo>
                  <a:cubicBezTo>
                    <a:pt x="36" y="98"/>
                    <a:pt x="36" y="100"/>
                    <a:pt x="35" y="101"/>
                  </a:cubicBezTo>
                  <a:cubicBezTo>
                    <a:pt x="39" y="103"/>
                    <a:pt x="43" y="105"/>
                    <a:pt x="47" y="107"/>
                  </a:cubicBezTo>
                  <a:cubicBezTo>
                    <a:pt x="49" y="105"/>
                    <a:pt x="52" y="103"/>
                    <a:pt x="56" y="103"/>
                  </a:cubicBezTo>
                  <a:cubicBezTo>
                    <a:pt x="57" y="103"/>
                    <a:pt x="58" y="103"/>
                    <a:pt x="59" y="104"/>
                  </a:cubicBezTo>
                  <a:cubicBezTo>
                    <a:pt x="69" y="95"/>
                    <a:pt x="81" y="86"/>
                    <a:pt x="97" y="79"/>
                  </a:cubicBezTo>
                  <a:cubicBezTo>
                    <a:pt x="98" y="82"/>
                    <a:pt x="99" y="85"/>
                    <a:pt x="101" y="87"/>
                  </a:cubicBezTo>
                  <a:cubicBezTo>
                    <a:pt x="89" y="92"/>
                    <a:pt x="77" y="99"/>
                    <a:pt x="66" y="108"/>
                  </a:cubicBezTo>
                  <a:cubicBezTo>
                    <a:pt x="67" y="110"/>
                    <a:pt x="68" y="113"/>
                    <a:pt x="69" y="115"/>
                  </a:cubicBezTo>
                  <a:cubicBezTo>
                    <a:pt x="79" y="119"/>
                    <a:pt x="90" y="121"/>
                    <a:pt x="103" y="123"/>
                  </a:cubicBezTo>
                  <a:cubicBezTo>
                    <a:pt x="103" y="112"/>
                    <a:pt x="105" y="102"/>
                    <a:pt x="108" y="93"/>
                  </a:cubicBezTo>
                  <a:cubicBezTo>
                    <a:pt x="110" y="95"/>
                    <a:pt x="112" y="96"/>
                    <a:pt x="115" y="96"/>
                  </a:cubicBezTo>
                  <a:cubicBezTo>
                    <a:pt x="112" y="104"/>
                    <a:pt x="111" y="114"/>
                    <a:pt x="110" y="124"/>
                  </a:cubicBezTo>
                  <a:cubicBezTo>
                    <a:pt x="118" y="125"/>
                    <a:pt x="126" y="125"/>
                    <a:pt x="134" y="125"/>
                  </a:cubicBezTo>
                  <a:cubicBezTo>
                    <a:pt x="136" y="122"/>
                    <a:pt x="138" y="119"/>
                    <a:pt x="141" y="117"/>
                  </a:cubicBezTo>
                  <a:cubicBezTo>
                    <a:pt x="140" y="109"/>
                    <a:pt x="137" y="101"/>
                    <a:pt x="134" y="93"/>
                  </a:cubicBezTo>
                  <a:cubicBezTo>
                    <a:pt x="136" y="91"/>
                    <a:pt x="138" y="90"/>
                    <a:pt x="140" y="87"/>
                  </a:cubicBezTo>
                  <a:cubicBezTo>
                    <a:pt x="145" y="96"/>
                    <a:pt x="148" y="106"/>
                    <a:pt x="150" y="117"/>
                  </a:cubicBezTo>
                  <a:cubicBezTo>
                    <a:pt x="153" y="118"/>
                    <a:pt x="156" y="120"/>
                    <a:pt x="157" y="123"/>
                  </a:cubicBezTo>
                  <a:cubicBezTo>
                    <a:pt x="164" y="122"/>
                    <a:pt x="170" y="120"/>
                    <a:pt x="177" y="119"/>
                  </a:cubicBezTo>
                  <a:cubicBezTo>
                    <a:pt x="179" y="111"/>
                    <a:pt x="181" y="103"/>
                    <a:pt x="181" y="95"/>
                  </a:cubicBezTo>
                  <a:cubicBezTo>
                    <a:pt x="181" y="87"/>
                    <a:pt x="179" y="80"/>
                    <a:pt x="177" y="73"/>
                  </a:cubicBezTo>
                  <a:cubicBezTo>
                    <a:pt x="172" y="73"/>
                    <a:pt x="160" y="73"/>
                    <a:pt x="145" y="75"/>
                  </a:cubicBezTo>
                  <a:close/>
                  <a:moveTo>
                    <a:pt x="43" y="113"/>
                  </a:moveTo>
                  <a:cubicBezTo>
                    <a:pt x="39" y="111"/>
                    <a:pt x="34" y="108"/>
                    <a:pt x="30" y="106"/>
                  </a:cubicBezTo>
                  <a:cubicBezTo>
                    <a:pt x="29" y="106"/>
                    <a:pt x="28" y="107"/>
                    <a:pt x="26" y="107"/>
                  </a:cubicBezTo>
                  <a:cubicBezTo>
                    <a:pt x="26" y="107"/>
                    <a:pt x="26" y="107"/>
                    <a:pt x="26" y="107"/>
                  </a:cubicBezTo>
                  <a:cubicBezTo>
                    <a:pt x="24" y="115"/>
                    <a:pt x="22" y="124"/>
                    <a:pt x="20" y="134"/>
                  </a:cubicBezTo>
                  <a:cubicBezTo>
                    <a:pt x="22" y="138"/>
                    <a:pt x="25" y="142"/>
                    <a:pt x="28" y="146"/>
                  </a:cubicBezTo>
                  <a:cubicBezTo>
                    <a:pt x="30" y="141"/>
                    <a:pt x="35" y="131"/>
                    <a:pt x="44" y="120"/>
                  </a:cubicBezTo>
                  <a:cubicBezTo>
                    <a:pt x="43" y="119"/>
                    <a:pt x="43" y="117"/>
                    <a:pt x="43" y="116"/>
                  </a:cubicBezTo>
                  <a:cubicBezTo>
                    <a:pt x="43" y="115"/>
                    <a:pt x="43" y="114"/>
                    <a:pt x="43" y="113"/>
                  </a:cubicBezTo>
                  <a:close/>
                  <a:moveTo>
                    <a:pt x="119" y="166"/>
                  </a:moveTo>
                  <a:cubicBezTo>
                    <a:pt x="119" y="167"/>
                    <a:pt x="117" y="171"/>
                    <a:pt x="116" y="172"/>
                  </a:cubicBezTo>
                  <a:cubicBezTo>
                    <a:pt x="117" y="174"/>
                    <a:pt x="117" y="174"/>
                    <a:pt x="118" y="177"/>
                  </a:cubicBezTo>
                  <a:cubicBezTo>
                    <a:pt x="126" y="175"/>
                    <a:pt x="133" y="172"/>
                    <a:pt x="139" y="168"/>
                  </a:cubicBezTo>
                  <a:cubicBezTo>
                    <a:pt x="141" y="162"/>
                    <a:pt x="143" y="153"/>
                    <a:pt x="143" y="142"/>
                  </a:cubicBezTo>
                  <a:cubicBezTo>
                    <a:pt x="138" y="140"/>
                    <a:pt x="135" y="136"/>
                    <a:pt x="134" y="132"/>
                  </a:cubicBezTo>
                  <a:cubicBezTo>
                    <a:pt x="126" y="132"/>
                    <a:pt x="118" y="132"/>
                    <a:pt x="110" y="131"/>
                  </a:cubicBezTo>
                  <a:cubicBezTo>
                    <a:pt x="110" y="140"/>
                    <a:pt x="112" y="149"/>
                    <a:pt x="114" y="160"/>
                  </a:cubicBezTo>
                  <a:cubicBezTo>
                    <a:pt x="116" y="161"/>
                    <a:pt x="119" y="163"/>
                    <a:pt x="119" y="166"/>
                  </a:cubicBezTo>
                  <a:close/>
                  <a:moveTo>
                    <a:pt x="175" y="126"/>
                  </a:moveTo>
                  <a:cubicBezTo>
                    <a:pt x="169" y="127"/>
                    <a:pt x="164" y="128"/>
                    <a:pt x="159" y="129"/>
                  </a:cubicBezTo>
                  <a:cubicBezTo>
                    <a:pt x="159" y="129"/>
                    <a:pt x="159" y="129"/>
                    <a:pt x="159" y="129"/>
                  </a:cubicBezTo>
                  <a:cubicBezTo>
                    <a:pt x="159" y="135"/>
                    <a:pt x="156" y="140"/>
                    <a:pt x="151" y="141"/>
                  </a:cubicBezTo>
                  <a:cubicBezTo>
                    <a:pt x="150" y="148"/>
                    <a:pt x="149" y="155"/>
                    <a:pt x="147" y="162"/>
                  </a:cubicBezTo>
                  <a:cubicBezTo>
                    <a:pt x="159" y="153"/>
                    <a:pt x="169" y="140"/>
                    <a:pt x="175" y="126"/>
                  </a:cubicBezTo>
                  <a:close/>
                  <a:moveTo>
                    <a:pt x="96" y="180"/>
                  </a:moveTo>
                  <a:cubicBezTo>
                    <a:pt x="101" y="180"/>
                    <a:pt x="106" y="179"/>
                    <a:pt x="112" y="178"/>
                  </a:cubicBezTo>
                  <a:cubicBezTo>
                    <a:pt x="111" y="177"/>
                    <a:pt x="111" y="175"/>
                    <a:pt x="110" y="173"/>
                  </a:cubicBezTo>
                  <a:cubicBezTo>
                    <a:pt x="110" y="173"/>
                    <a:pt x="110" y="173"/>
                    <a:pt x="110" y="173"/>
                  </a:cubicBezTo>
                  <a:cubicBezTo>
                    <a:pt x="106" y="173"/>
                    <a:pt x="103" y="170"/>
                    <a:pt x="103" y="166"/>
                  </a:cubicBezTo>
                  <a:cubicBezTo>
                    <a:pt x="103" y="164"/>
                    <a:pt x="104" y="162"/>
                    <a:pt x="107" y="160"/>
                  </a:cubicBezTo>
                  <a:cubicBezTo>
                    <a:pt x="104" y="150"/>
                    <a:pt x="103" y="140"/>
                    <a:pt x="103" y="131"/>
                  </a:cubicBezTo>
                  <a:cubicBezTo>
                    <a:pt x="90" y="129"/>
                    <a:pt x="78" y="126"/>
                    <a:pt x="67" y="123"/>
                  </a:cubicBezTo>
                  <a:cubicBezTo>
                    <a:pt x="65" y="126"/>
                    <a:pt x="61" y="129"/>
                    <a:pt x="56" y="129"/>
                  </a:cubicBezTo>
                  <a:cubicBezTo>
                    <a:pt x="53" y="129"/>
                    <a:pt x="51" y="128"/>
                    <a:pt x="48" y="127"/>
                  </a:cubicBezTo>
                  <a:cubicBezTo>
                    <a:pt x="43" y="134"/>
                    <a:pt x="38" y="143"/>
                    <a:pt x="34" y="154"/>
                  </a:cubicBezTo>
                  <a:cubicBezTo>
                    <a:pt x="50" y="170"/>
                    <a:pt x="71" y="180"/>
                    <a:pt x="96" y="180"/>
                  </a:cubicBezTo>
                  <a:close/>
                  <a:moveTo>
                    <a:pt x="15" y="121"/>
                  </a:moveTo>
                  <a:cubicBezTo>
                    <a:pt x="16" y="117"/>
                    <a:pt x="17" y="111"/>
                    <a:pt x="19" y="104"/>
                  </a:cubicBezTo>
                  <a:cubicBezTo>
                    <a:pt x="17" y="102"/>
                    <a:pt x="16" y="99"/>
                    <a:pt x="16" y="97"/>
                  </a:cubicBezTo>
                  <a:cubicBezTo>
                    <a:pt x="14" y="95"/>
                    <a:pt x="12" y="94"/>
                    <a:pt x="11" y="92"/>
                  </a:cubicBezTo>
                  <a:cubicBezTo>
                    <a:pt x="11" y="93"/>
                    <a:pt x="11" y="94"/>
                    <a:pt x="11" y="95"/>
                  </a:cubicBezTo>
                  <a:cubicBezTo>
                    <a:pt x="11" y="104"/>
                    <a:pt x="12" y="113"/>
                    <a:pt x="15" y="121"/>
                  </a:cubicBezTo>
                  <a:close/>
                  <a:moveTo>
                    <a:pt x="11" y="86"/>
                  </a:moveTo>
                  <a:cubicBezTo>
                    <a:pt x="13" y="87"/>
                    <a:pt x="15" y="89"/>
                    <a:pt x="18" y="90"/>
                  </a:cubicBezTo>
                  <a:cubicBezTo>
                    <a:pt x="20" y="88"/>
                    <a:pt x="23" y="86"/>
                    <a:pt x="26" y="86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34" y="71"/>
                    <a:pt x="45" y="54"/>
                    <a:pt x="62" y="40"/>
                  </a:cubicBezTo>
                  <a:cubicBezTo>
                    <a:pt x="62" y="39"/>
                    <a:pt x="62" y="38"/>
                    <a:pt x="62" y="37"/>
                  </a:cubicBezTo>
                  <a:cubicBezTo>
                    <a:pt x="62" y="36"/>
                    <a:pt x="62" y="36"/>
                    <a:pt x="62" y="35"/>
                  </a:cubicBezTo>
                  <a:cubicBezTo>
                    <a:pt x="56" y="33"/>
                    <a:pt x="49" y="31"/>
                    <a:pt x="42" y="29"/>
                  </a:cubicBezTo>
                  <a:cubicBezTo>
                    <a:pt x="25" y="43"/>
                    <a:pt x="14" y="63"/>
                    <a:pt x="11" y="86"/>
                  </a:cubicBezTo>
                  <a:close/>
                  <a:moveTo>
                    <a:pt x="49" y="24"/>
                  </a:moveTo>
                  <a:cubicBezTo>
                    <a:pt x="52" y="25"/>
                    <a:pt x="58" y="27"/>
                    <a:pt x="66" y="29"/>
                  </a:cubicBezTo>
                  <a:cubicBezTo>
                    <a:pt x="67" y="28"/>
                    <a:pt x="70" y="27"/>
                    <a:pt x="72" y="27"/>
                  </a:cubicBezTo>
                  <a:cubicBezTo>
                    <a:pt x="75" y="27"/>
                    <a:pt x="77" y="28"/>
                    <a:pt x="78" y="29"/>
                  </a:cubicBezTo>
                  <a:cubicBezTo>
                    <a:pt x="90" y="22"/>
                    <a:pt x="104" y="17"/>
                    <a:pt x="121" y="14"/>
                  </a:cubicBezTo>
                  <a:cubicBezTo>
                    <a:pt x="113" y="11"/>
                    <a:pt x="104" y="10"/>
                    <a:pt x="96" y="10"/>
                  </a:cubicBezTo>
                  <a:cubicBezTo>
                    <a:pt x="78" y="10"/>
                    <a:pt x="62" y="15"/>
                    <a:pt x="49" y="24"/>
                  </a:cubicBezTo>
                  <a:close/>
                  <a:moveTo>
                    <a:pt x="120" y="89"/>
                  </a:moveTo>
                  <a:cubicBezTo>
                    <a:pt x="110" y="89"/>
                    <a:pt x="102" y="81"/>
                    <a:pt x="102" y="71"/>
                  </a:cubicBezTo>
                  <a:cubicBezTo>
                    <a:pt x="102" y="62"/>
                    <a:pt x="110" y="54"/>
                    <a:pt x="120" y="54"/>
                  </a:cubicBezTo>
                  <a:cubicBezTo>
                    <a:pt x="130" y="54"/>
                    <a:pt x="138" y="62"/>
                    <a:pt x="138" y="71"/>
                  </a:cubicBezTo>
                  <a:cubicBezTo>
                    <a:pt x="138" y="81"/>
                    <a:pt x="130" y="89"/>
                    <a:pt x="120" y="89"/>
                  </a:cubicBezTo>
                  <a:close/>
                  <a:moveTo>
                    <a:pt x="120" y="60"/>
                  </a:moveTo>
                  <a:cubicBezTo>
                    <a:pt x="114" y="60"/>
                    <a:pt x="109" y="65"/>
                    <a:pt x="109" y="71"/>
                  </a:cubicBezTo>
                  <a:cubicBezTo>
                    <a:pt x="109" y="78"/>
                    <a:pt x="114" y="83"/>
                    <a:pt x="120" y="83"/>
                  </a:cubicBezTo>
                  <a:cubicBezTo>
                    <a:pt x="127" y="83"/>
                    <a:pt x="132" y="78"/>
                    <a:pt x="132" y="71"/>
                  </a:cubicBezTo>
                  <a:cubicBezTo>
                    <a:pt x="132" y="65"/>
                    <a:pt x="127" y="60"/>
                    <a:pt x="120" y="60"/>
                  </a:cubicBezTo>
                  <a:close/>
                  <a:moveTo>
                    <a:pt x="120" y="76"/>
                  </a:moveTo>
                  <a:cubicBezTo>
                    <a:pt x="117" y="76"/>
                    <a:pt x="115" y="74"/>
                    <a:pt x="115" y="71"/>
                  </a:cubicBezTo>
                  <a:cubicBezTo>
                    <a:pt x="115" y="67"/>
                    <a:pt x="117" y="65"/>
                    <a:pt x="120" y="65"/>
                  </a:cubicBezTo>
                  <a:cubicBezTo>
                    <a:pt x="123" y="65"/>
                    <a:pt x="126" y="67"/>
                    <a:pt x="126" y="71"/>
                  </a:cubicBezTo>
                  <a:cubicBezTo>
                    <a:pt x="126" y="74"/>
                    <a:pt x="123" y="76"/>
                    <a:pt x="120" y="76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145"/>
            <p:cNvSpPr>
              <a:spLocks noEditPoints="1"/>
            </p:cNvSpPr>
            <p:nvPr/>
          </p:nvSpPr>
          <p:spPr bwMode="auto">
            <a:xfrm>
              <a:off x="2970637" y="1829144"/>
              <a:ext cx="162619" cy="270037"/>
            </a:xfrm>
            <a:custGeom>
              <a:avLst/>
              <a:gdLst>
                <a:gd name="T0" fmla="*/ 76 w 109"/>
                <a:gd name="T1" fmla="*/ 127 h 181"/>
                <a:gd name="T2" fmla="*/ 65 w 109"/>
                <a:gd name="T3" fmla="*/ 116 h 181"/>
                <a:gd name="T4" fmla="*/ 76 w 109"/>
                <a:gd name="T5" fmla="*/ 105 h 181"/>
                <a:gd name="T6" fmla="*/ 98 w 109"/>
                <a:gd name="T7" fmla="*/ 94 h 181"/>
                <a:gd name="T8" fmla="*/ 109 w 109"/>
                <a:gd name="T9" fmla="*/ 105 h 181"/>
                <a:gd name="T10" fmla="*/ 76 w 109"/>
                <a:gd name="T11" fmla="*/ 116 h 181"/>
                <a:gd name="T12" fmla="*/ 87 w 109"/>
                <a:gd name="T13" fmla="*/ 149 h 181"/>
                <a:gd name="T14" fmla="*/ 76 w 109"/>
                <a:gd name="T15" fmla="*/ 138 h 181"/>
                <a:gd name="T16" fmla="*/ 87 w 109"/>
                <a:gd name="T17" fmla="*/ 127 h 181"/>
                <a:gd name="T18" fmla="*/ 98 w 109"/>
                <a:gd name="T19" fmla="*/ 159 h 181"/>
                <a:gd name="T20" fmla="*/ 87 w 109"/>
                <a:gd name="T21" fmla="*/ 170 h 181"/>
                <a:gd name="T22" fmla="*/ 87 w 109"/>
                <a:gd name="T23" fmla="*/ 149 h 181"/>
                <a:gd name="T24" fmla="*/ 98 w 109"/>
                <a:gd name="T25" fmla="*/ 159 h 181"/>
                <a:gd name="T26" fmla="*/ 65 w 109"/>
                <a:gd name="T27" fmla="*/ 181 h 181"/>
                <a:gd name="T28" fmla="*/ 76 w 109"/>
                <a:gd name="T29" fmla="*/ 170 h 181"/>
                <a:gd name="T30" fmla="*/ 87 w 109"/>
                <a:gd name="T31" fmla="*/ 181 h 181"/>
                <a:gd name="T32" fmla="*/ 54 w 109"/>
                <a:gd name="T33" fmla="*/ 159 h 181"/>
                <a:gd name="T34" fmla="*/ 65 w 109"/>
                <a:gd name="T35" fmla="*/ 149 h 181"/>
                <a:gd name="T36" fmla="*/ 65 w 109"/>
                <a:gd name="T37" fmla="*/ 170 h 181"/>
                <a:gd name="T38" fmla="*/ 54 w 109"/>
                <a:gd name="T39" fmla="*/ 159 h 181"/>
                <a:gd name="T40" fmla="*/ 44 w 109"/>
                <a:gd name="T41" fmla="*/ 127 h 181"/>
                <a:gd name="T42" fmla="*/ 54 w 109"/>
                <a:gd name="T43" fmla="*/ 138 h 181"/>
                <a:gd name="T44" fmla="*/ 44 w 109"/>
                <a:gd name="T45" fmla="*/ 149 h 181"/>
                <a:gd name="T46" fmla="*/ 22 w 109"/>
                <a:gd name="T47" fmla="*/ 138 h 181"/>
                <a:gd name="T48" fmla="*/ 11 w 109"/>
                <a:gd name="T49" fmla="*/ 149 h 181"/>
                <a:gd name="T50" fmla="*/ 0 w 109"/>
                <a:gd name="T51" fmla="*/ 159 h 181"/>
                <a:gd name="T52" fmla="*/ 11 w 109"/>
                <a:gd name="T53" fmla="*/ 0 h 181"/>
                <a:gd name="T54" fmla="*/ 22 w 109"/>
                <a:gd name="T55" fmla="*/ 7 h 181"/>
                <a:gd name="T56" fmla="*/ 11 w 109"/>
                <a:gd name="T57" fmla="*/ 17 h 181"/>
                <a:gd name="T58" fmla="*/ 22 w 109"/>
                <a:gd name="T59" fmla="*/ 138 h 181"/>
                <a:gd name="T60" fmla="*/ 33 w 109"/>
                <a:gd name="T61" fmla="*/ 127 h 181"/>
                <a:gd name="T62" fmla="*/ 22 w 109"/>
                <a:gd name="T63" fmla="*/ 138 h 181"/>
                <a:gd name="T64" fmla="*/ 22 w 109"/>
                <a:gd name="T65" fmla="*/ 28 h 181"/>
                <a:gd name="T66" fmla="*/ 33 w 109"/>
                <a:gd name="T67" fmla="*/ 17 h 181"/>
                <a:gd name="T68" fmla="*/ 44 w 109"/>
                <a:gd name="T69" fmla="*/ 39 h 181"/>
                <a:gd name="T70" fmla="*/ 33 w 109"/>
                <a:gd name="T71" fmla="*/ 28 h 181"/>
                <a:gd name="T72" fmla="*/ 44 w 109"/>
                <a:gd name="T73" fmla="*/ 39 h 181"/>
                <a:gd name="T74" fmla="*/ 44 w 109"/>
                <a:gd name="T75" fmla="*/ 116 h 181"/>
                <a:gd name="T76" fmla="*/ 33 w 109"/>
                <a:gd name="T77" fmla="*/ 127 h 181"/>
                <a:gd name="T78" fmla="*/ 87 w 109"/>
                <a:gd name="T79" fmla="*/ 83 h 181"/>
                <a:gd name="T80" fmla="*/ 98 w 109"/>
                <a:gd name="T81" fmla="*/ 94 h 181"/>
                <a:gd name="T82" fmla="*/ 87 w 109"/>
                <a:gd name="T83" fmla="*/ 83 h 181"/>
                <a:gd name="T84" fmla="*/ 87 w 109"/>
                <a:gd name="T85" fmla="*/ 73 h 181"/>
                <a:gd name="T86" fmla="*/ 76 w 109"/>
                <a:gd name="T87" fmla="*/ 83 h 181"/>
                <a:gd name="T88" fmla="*/ 65 w 109"/>
                <a:gd name="T89" fmla="*/ 62 h 181"/>
                <a:gd name="T90" fmla="*/ 76 w 109"/>
                <a:gd name="T91" fmla="*/ 73 h 181"/>
                <a:gd name="T92" fmla="*/ 65 w 109"/>
                <a:gd name="T93" fmla="*/ 62 h 181"/>
                <a:gd name="T94" fmla="*/ 44 w 109"/>
                <a:gd name="T95" fmla="*/ 51 h 181"/>
                <a:gd name="T96" fmla="*/ 54 w 109"/>
                <a:gd name="T97" fmla="*/ 40 h 181"/>
                <a:gd name="T98" fmla="*/ 65 w 109"/>
                <a:gd name="T99" fmla="*/ 51 h 181"/>
                <a:gd name="T100" fmla="*/ 54 w 109"/>
                <a:gd name="T101" fmla="*/ 62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9" h="181">
                  <a:moveTo>
                    <a:pt x="76" y="116"/>
                  </a:moveTo>
                  <a:lnTo>
                    <a:pt x="76" y="127"/>
                  </a:lnTo>
                  <a:lnTo>
                    <a:pt x="65" y="127"/>
                  </a:lnTo>
                  <a:lnTo>
                    <a:pt x="65" y="116"/>
                  </a:lnTo>
                  <a:lnTo>
                    <a:pt x="65" y="105"/>
                  </a:lnTo>
                  <a:lnTo>
                    <a:pt x="76" y="105"/>
                  </a:lnTo>
                  <a:lnTo>
                    <a:pt x="98" y="105"/>
                  </a:lnTo>
                  <a:lnTo>
                    <a:pt x="98" y="94"/>
                  </a:lnTo>
                  <a:lnTo>
                    <a:pt x="109" y="94"/>
                  </a:lnTo>
                  <a:lnTo>
                    <a:pt x="109" y="105"/>
                  </a:lnTo>
                  <a:lnTo>
                    <a:pt x="109" y="116"/>
                  </a:lnTo>
                  <a:lnTo>
                    <a:pt x="76" y="116"/>
                  </a:lnTo>
                  <a:close/>
                  <a:moveTo>
                    <a:pt x="87" y="138"/>
                  </a:moveTo>
                  <a:lnTo>
                    <a:pt x="87" y="149"/>
                  </a:lnTo>
                  <a:lnTo>
                    <a:pt x="76" y="149"/>
                  </a:lnTo>
                  <a:lnTo>
                    <a:pt x="76" y="138"/>
                  </a:lnTo>
                  <a:lnTo>
                    <a:pt x="76" y="127"/>
                  </a:lnTo>
                  <a:lnTo>
                    <a:pt x="87" y="127"/>
                  </a:lnTo>
                  <a:lnTo>
                    <a:pt x="87" y="138"/>
                  </a:lnTo>
                  <a:close/>
                  <a:moveTo>
                    <a:pt x="98" y="159"/>
                  </a:moveTo>
                  <a:lnTo>
                    <a:pt x="98" y="170"/>
                  </a:lnTo>
                  <a:lnTo>
                    <a:pt x="87" y="170"/>
                  </a:lnTo>
                  <a:lnTo>
                    <a:pt x="87" y="159"/>
                  </a:lnTo>
                  <a:lnTo>
                    <a:pt x="87" y="149"/>
                  </a:lnTo>
                  <a:lnTo>
                    <a:pt x="98" y="149"/>
                  </a:lnTo>
                  <a:lnTo>
                    <a:pt x="98" y="159"/>
                  </a:lnTo>
                  <a:close/>
                  <a:moveTo>
                    <a:pt x="76" y="181"/>
                  </a:moveTo>
                  <a:lnTo>
                    <a:pt x="65" y="181"/>
                  </a:lnTo>
                  <a:lnTo>
                    <a:pt x="65" y="170"/>
                  </a:lnTo>
                  <a:lnTo>
                    <a:pt x="76" y="170"/>
                  </a:lnTo>
                  <a:lnTo>
                    <a:pt x="87" y="170"/>
                  </a:lnTo>
                  <a:lnTo>
                    <a:pt x="87" y="181"/>
                  </a:lnTo>
                  <a:lnTo>
                    <a:pt x="76" y="181"/>
                  </a:lnTo>
                  <a:close/>
                  <a:moveTo>
                    <a:pt x="54" y="159"/>
                  </a:moveTo>
                  <a:lnTo>
                    <a:pt x="54" y="149"/>
                  </a:lnTo>
                  <a:lnTo>
                    <a:pt x="65" y="149"/>
                  </a:lnTo>
                  <a:lnTo>
                    <a:pt x="65" y="159"/>
                  </a:lnTo>
                  <a:lnTo>
                    <a:pt x="65" y="170"/>
                  </a:lnTo>
                  <a:lnTo>
                    <a:pt x="54" y="170"/>
                  </a:lnTo>
                  <a:lnTo>
                    <a:pt x="54" y="159"/>
                  </a:lnTo>
                  <a:close/>
                  <a:moveTo>
                    <a:pt x="44" y="138"/>
                  </a:moveTo>
                  <a:lnTo>
                    <a:pt x="44" y="127"/>
                  </a:lnTo>
                  <a:lnTo>
                    <a:pt x="54" y="127"/>
                  </a:lnTo>
                  <a:lnTo>
                    <a:pt x="54" y="138"/>
                  </a:lnTo>
                  <a:lnTo>
                    <a:pt x="54" y="149"/>
                  </a:lnTo>
                  <a:lnTo>
                    <a:pt x="44" y="149"/>
                  </a:lnTo>
                  <a:lnTo>
                    <a:pt x="44" y="138"/>
                  </a:lnTo>
                  <a:close/>
                  <a:moveTo>
                    <a:pt x="22" y="138"/>
                  </a:moveTo>
                  <a:lnTo>
                    <a:pt x="22" y="149"/>
                  </a:lnTo>
                  <a:lnTo>
                    <a:pt x="11" y="149"/>
                  </a:lnTo>
                  <a:lnTo>
                    <a:pt x="11" y="159"/>
                  </a:lnTo>
                  <a:lnTo>
                    <a:pt x="0" y="159"/>
                  </a:lnTo>
                  <a:lnTo>
                    <a:pt x="0" y="0"/>
                  </a:lnTo>
                  <a:lnTo>
                    <a:pt x="11" y="0"/>
                  </a:lnTo>
                  <a:lnTo>
                    <a:pt x="11" y="7"/>
                  </a:lnTo>
                  <a:lnTo>
                    <a:pt x="22" y="7"/>
                  </a:lnTo>
                  <a:lnTo>
                    <a:pt x="22" y="17"/>
                  </a:lnTo>
                  <a:lnTo>
                    <a:pt x="11" y="17"/>
                  </a:lnTo>
                  <a:lnTo>
                    <a:pt x="11" y="138"/>
                  </a:lnTo>
                  <a:lnTo>
                    <a:pt x="22" y="138"/>
                  </a:lnTo>
                  <a:lnTo>
                    <a:pt x="22" y="127"/>
                  </a:lnTo>
                  <a:lnTo>
                    <a:pt x="33" y="127"/>
                  </a:lnTo>
                  <a:lnTo>
                    <a:pt x="33" y="138"/>
                  </a:lnTo>
                  <a:lnTo>
                    <a:pt x="22" y="138"/>
                  </a:lnTo>
                  <a:close/>
                  <a:moveTo>
                    <a:pt x="33" y="28"/>
                  </a:moveTo>
                  <a:lnTo>
                    <a:pt x="22" y="28"/>
                  </a:lnTo>
                  <a:lnTo>
                    <a:pt x="22" y="17"/>
                  </a:lnTo>
                  <a:lnTo>
                    <a:pt x="33" y="17"/>
                  </a:lnTo>
                  <a:lnTo>
                    <a:pt x="33" y="28"/>
                  </a:lnTo>
                  <a:close/>
                  <a:moveTo>
                    <a:pt x="44" y="39"/>
                  </a:moveTo>
                  <a:lnTo>
                    <a:pt x="33" y="39"/>
                  </a:lnTo>
                  <a:lnTo>
                    <a:pt x="33" y="28"/>
                  </a:lnTo>
                  <a:lnTo>
                    <a:pt x="44" y="28"/>
                  </a:lnTo>
                  <a:lnTo>
                    <a:pt x="44" y="39"/>
                  </a:lnTo>
                  <a:close/>
                  <a:moveTo>
                    <a:pt x="33" y="116"/>
                  </a:moveTo>
                  <a:lnTo>
                    <a:pt x="44" y="116"/>
                  </a:lnTo>
                  <a:lnTo>
                    <a:pt x="44" y="127"/>
                  </a:lnTo>
                  <a:lnTo>
                    <a:pt x="33" y="127"/>
                  </a:lnTo>
                  <a:lnTo>
                    <a:pt x="33" y="116"/>
                  </a:lnTo>
                  <a:close/>
                  <a:moveTo>
                    <a:pt x="87" y="83"/>
                  </a:moveTo>
                  <a:lnTo>
                    <a:pt x="98" y="83"/>
                  </a:lnTo>
                  <a:lnTo>
                    <a:pt x="98" y="94"/>
                  </a:lnTo>
                  <a:lnTo>
                    <a:pt x="87" y="94"/>
                  </a:lnTo>
                  <a:lnTo>
                    <a:pt x="87" y="83"/>
                  </a:lnTo>
                  <a:close/>
                  <a:moveTo>
                    <a:pt x="76" y="73"/>
                  </a:moveTo>
                  <a:lnTo>
                    <a:pt x="87" y="73"/>
                  </a:lnTo>
                  <a:lnTo>
                    <a:pt x="87" y="83"/>
                  </a:lnTo>
                  <a:lnTo>
                    <a:pt x="76" y="83"/>
                  </a:lnTo>
                  <a:lnTo>
                    <a:pt x="76" y="73"/>
                  </a:lnTo>
                  <a:close/>
                  <a:moveTo>
                    <a:pt x="65" y="62"/>
                  </a:moveTo>
                  <a:lnTo>
                    <a:pt x="76" y="62"/>
                  </a:lnTo>
                  <a:lnTo>
                    <a:pt x="76" y="73"/>
                  </a:lnTo>
                  <a:lnTo>
                    <a:pt x="65" y="73"/>
                  </a:lnTo>
                  <a:lnTo>
                    <a:pt x="65" y="62"/>
                  </a:lnTo>
                  <a:close/>
                  <a:moveTo>
                    <a:pt x="54" y="51"/>
                  </a:moveTo>
                  <a:lnTo>
                    <a:pt x="44" y="51"/>
                  </a:lnTo>
                  <a:lnTo>
                    <a:pt x="44" y="40"/>
                  </a:lnTo>
                  <a:lnTo>
                    <a:pt x="54" y="40"/>
                  </a:lnTo>
                  <a:lnTo>
                    <a:pt x="54" y="51"/>
                  </a:lnTo>
                  <a:lnTo>
                    <a:pt x="65" y="51"/>
                  </a:lnTo>
                  <a:lnTo>
                    <a:pt x="65" y="62"/>
                  </a:lnTo>
                  <a:lnTo>
                    <a:pt x="54" y="62"/>
                  </a:lnTo>
                  <a:lnTo>
                    <a:pt x="54" y="51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39" name="TextBox 42"/>
          <p:cNvSpPr txBox="1"/>
          <p:nvPr/>
        </p:nvSpPr>
        <p:spPr>
          <a:xfrm>
            <a:off x="687883" y="3665352"/>
            <a:ext cx="6275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8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深度学习的疫情监测系统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43958" y="3475975"/>
            <a:ext cx="5761439" cy="0"/>
            <a:chOff x="743958" y="3475975"/>
            <a:chExt cx="5761439" cy="0"/>
          </a:xfrm>
        </p:grpSpPr>
        <p:cxnSp>
          <p:nvCxnSpPr>
            <p:cNvPr id="241" name="直接连接符 240"/>
            <p:cNvCxnSpPr/>
            <p:nvPr/>
          </p:nvCxnSpPr>
          <p:spPr>
            <a:xfrm flipH="1">
              <a:off x="1547400" y="3475975"/>
              <a:ext cx="495799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直接连接符 241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 flipV="1">
              <a:off x="743958" y="3475975"/>
              <a:ext cx="14126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5" name="组合 244"/>
          <p:cNvGrpSpPr/>
          <p:nvPr/>
        </p:nvGrpSpPr>
        <p:grpSpPr>
          <a:xfrm flipV="1">
            <a:off x="743958" y="4547207"/>
            <a:ext cx="5776149" cy="0"/>
            <a:chOff x="1170147" y="2641879"/>
            <a:chExt cx="7973853" cy="0"/>
          </a:xfrm>
        </p:grpSpPr>
        <p:cxnSp>
          <p:nvCxnSpPr>
            <p:cNvPr id="246" name="直接连接符 245"/>
            <p:cNvCxnSpPr/>
            <p:nvPr/>
          </p:nvCxnSpPr>
          <p:spPr>
            <a:xfrm flipV="1">
              <a:off x="1170147" y="2641879"/>
              <a:ext cx="6864719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直接连接符 2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直接连接符 2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sp>
        <p:nvSpPr>
          <p:cNvPr id="8" name="Rectangle 5"/>
          <p:cNvSpPr/>
          <p:nvPr/>
        </p:nvSpPr>
        <p:spPr>
          <a:xfrm>
            <a:off x="1201483" y="3247372"/>
            <a:ext cx="2401525" cy="394286"/>
          </a:xfrm>
          <a:prstGeom prst="rect">
            <a:avLst/>
          </a:prstGeom>
          <a:solidFill>
            <a:srgbClr val="005C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STM32F103C8T6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Rectangle 6"/>
          <p:cNvSpPr/>
          <p:nvPr/>
        </p:nvSpPr>
        <p:spPr>
          <a:xfrm>
            <a:off x="3685624" y="3247372"/>
            <a:ext cx="2410376" cy="394286"/>
          </a:xfrm>
          <a:prstGeom prst="rect">
            <a:avLst/>
          </a:prstGeom>
          <a:solidFill>
            <a:srgbClr val="005C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anchor="ctr" anchorCtr="0" forceAA="0" compatLnSpc="1">
            <a:normAutofit/>
          </a:bodyPr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MAX30205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温度传感器</a:t>
            </a:r>
          </a:p>
        </p:txBody>
      </p:sp>
      <p:sp>
        <p:nvSpPr>
          <p:cNvPr id="12" name="Rectangle 9"/>
          <p:cNvSpPr/>
          <p:nvPr/>
        </p:nvSpPr>
        <p:spPr>
          <a:xfrm>
            <a:off x="1201483" y="5630393"/>
            <a:ext cx="2401525" cy="394286"/>
          </a:xfrm>
          <a:prstGeom prst="rect">
            <a:avLst/>
          </a:prstGeom>
          <a:solidFill>
            <a:srgbClr val="005C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anchor="ctr" anchorCtr="0" forceAA="0" compatLnSpc="1">
            <a:norm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蓝牙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HC-05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模块性</a:t>
            </a:r>
          </a:p>
        </p:txBody>
      </p:sp>
      <p:sp>
        <p:nvSpPr>
          <p:cNvPr id="14" name="Rectangle 10"/>
          <p:cNvSpPr/>
          <p:nvPr/>
        </p:nvSpPr>
        <p:spPr>
          <a:xfrm>
            <a:off x="3694474" y="5630393"/>
            <a:ext cx="2401525" cy="394286"/>
          </a:xfrm>
          <a:prstGeom prst="rect">
            <a:avLst/>
          </a:prstGeom>
          <a:solidFill>
            <a:srgbClr val="005CA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none" lIns="91440" tIns="45720" rIns="91440" bIns="45720" anchor="ctr" anchorCtr="0" forceAA="0" compatLnSpc="1">
            <a:norm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心率传感器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737148" y="1537691"/>
            <a:ext cx="4388050" cy="743490"/>
            <a:chOff x="6737148" y="1573962"/>
            <a:chExt cx="4388050" cy="743490"/>
          </a:xfrm>
        </p:grpSpPr>
        <p:sp>
          <p:nvSpPr>
            <p:cNvPr id="16" name="Rectangle: Top Corners Rounded 11"/>
            <p:cNvSpPr/>
            <p:nvPr/>
          </p:nvSpPr>
          <p:spPr>
            <a:xfrm rot="10800000" flipH="1">
              <a:off x="7357542" y="157396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6737148" y="1638862"/>
              <a:ext cx="4388050" cy="613690"/>
              <a:chOff x="6737148" y="1638862"/>
              <a:chExt cx="4388050" cy="61369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7692883" y="1638862"/>
                <a:ext cx="3432315" cy="613690"/>
              </a:xfrm>
              <a:prstGeom prst="rect">
                <a:avLst/>
              </a:prstGeom>
            </p:spPr>
            <p:txBody>
              <a:bodyPr wrap="square" lIns="91436" tIns="45718" rIns="91436" bIns="45718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具有较快的工作频率，较低的价格以及拥有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72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个快速</a:t>
                </a:r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IO</a:t>
                </a:r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端口，可充分满足智能手环的开发使用</a:t>
                </a:r>
                <a:r>
                  <a:rPr lang="zh-CN" altLang="en-US" sz="1200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TextBox 76"/>
              <p:cNvSpPr txBox="1"/>
              <p:nvPr/>
            </p:nvSpPr>
            <p:spPr>
              <a:xfrm>
                <a:off x="6737148" y="1644684"/>
                <a:ext cx="437932" cy="584771"/>
              </a:xfrm>
              <a:prstGeom prst="rect">
                <a:avLst/>
              </a:prstGeom>
              <a:noFill/>
            </p:spPr>
            <p:txBody>
              <a:bodyPr wrap="none" lIns="91436" tIns="45718" rIns="91436" bIns="45718" rtlCol="0">
                <a:spAutoFit/>
              </a:bodyPr>
              <a:lstStyle>
                <a:defPPr>
                  <a:defRPr lang="zh-CN"/>
                </a:defPPr>
                <a:lvl1pPr>
                  <a:defRPr sz="1600" b="1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sz="3200" dirty="0">
                    <a:solidFill>
                      <a:srgbClr val="005CA7"/>
                    </a:solidFill>
                  </a:rPr>
                  <a:t>1</a:t>
                </a:r>
                <a:endParaRPr lang="zh-CN" altLang="en-US" sz="3200" dirty="0">
                  <a:solidFill>
                    <a:srgbClr val="005CA7"/>
                  </a:solidFill>
                </a:endParaRPr>
              </a:p>
            </p:txBody>
          </p:sp>
        </p:grpSp>
      </p:grpSp>
      <p:grpSp>
        <p:nvGrpSpPr>
          <p:cNvPr id="21" name="组合 20"/>
          <p:cNvGrpSpPr/>
          <p:nvPr/>
        </p:nvGrpSpPr>
        <p:grpSpPr>
          <a:xfrm>
            <a:off x="6737148" y="2649430"/>
            <a:ext cx="4388051" cy="1167688"/>
            <a:chOff x="6737148" y="2649430"/>
            <a:chExt cx="4388051" cy="1167688"/>
          </a:xfrm>
        </p:grpSpPr>
        <p:sp>
          <p:nvSpPr>
            <p:cNvPr id="22" name="Rectangle: Top Corners Rounded 13"/>
            <p:cNvSpPr/>
            <p:nvPr/>
          </p:nvSpPr>
          <p:spPr>
            <a:xfrm rot="10800000" flipH="1">
              <a:off x="7357542" y="272287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矩形 25"/>
            <p:cNvSpPr/>
            <p:nvPr/>
          </p:nvSpPr>
          <p:spPr>
            <a:xfrm>
              <a:off x="7692884" y="2649430"/>
              <a:ext cx="3432315" cy="1167688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可高精度测量温度，提供过热报警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中断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关断输出。器件利用高分辨率、∑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-Δ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、模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数转换器讲温度测量值转换为数字形式。通过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I2C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兼容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线串行接口进行通信。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Box 76"/>
            <p:cNvSpPr txBox="1"/>
            <p:nvPr/>
          </p:nvSpPr>
          <p:spPr>
            <a:xfrm>
              <a:off x="6737148" y="2802231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005CA7"/>
                  </a:solidFill>
                </a:rPr>
                <a:t>2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737148" y="3871782"/>
            <a:ext cx="4388051" cy="743490"/>
            <a:chOff x="6737148" y="3871782"/>
            <a:chExt cx="4388051" cy="743490"/>
          </a:xfrm>
        </p:grpSpPr>
        <p:sp>
          <p:nvSpPr>
            <p:cNvPr id="28" name="Rectangle: Top Corners Rounded 14"/>
            <p:cNvSpPr/>
            <p:nvPr/>
          </p:nvSpPr>
          <p:spPr>
            <a:xfrm rot="10800000" flipH="1">
              <a:off x="7357543" y="387178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矩形 31"/>
            <p:cNvSpPr/>
            <p:nvPr/>
          </p:nvSpPr>
          <p:spPr>
            <a:xfrm>
              <a:off x="7692884" y="3922222"/>
              <a:ext cx="3432315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可以与手机、电脑、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PAD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等设备蓝牙快速配对，和各种单片机系统相兼容，及其方便灵活。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76"/>
            <p:cNvSpPr txBox="1"/>
            <p:nvPr/>
          </p:nvSpPr>
          <p:spPr>
            <a:xfrm>
              <a:off x="6737148" y="3951141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005CA7"/>
                  </a:solidFill>
                </a:rPr>
                <a:t>3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37148" y="4936847"/>
            <a:ext cx="4253369" cy="890689"/>
            <a:chOff x="6737148" y="4936847"/>
            <a:chExt cx="4253369" cy="890689"/>
          </a:xfrm>
        </p:grpSpPr>
        <p:sp>
          <p:nvSpPr>
            <p:cNvPr id="34" name="Rectangle: Top Corners Rounded 15"/>
            <p:cNvSpPr/>
            <p:nvPr/>
          </p:nvSpPr>
          <p:spPr>
            <a:xfrm rot="10800000" flipH="1">
              <a:off x="7357543" y="5020692"/>
              <a:ext cx="61528" cy="74349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矩形 37"/>
            <p:cNvSpPr/>
            <p:nvPr/>
          </p:nvSpPr>
          <p:spPr>
            <a:xfrm>
              <a:off x="7558202" y="4936847"/>
              <a:ext cx="3432315" cy="890689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使用光电容积法测定人体脉搏，利用人体组织血管搏动时造成透光率不同来进行测量。通过单片机模数转换把心率模拟量转换为数值亮显示出来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TextBox 76"/>
            <p:cNvSpPr txBox="1"/>
            <p:nvPr/>
          </p:nvSpPr>
          <p:spPr>
            <a:xfrm>
              <a:off x="6737148" y="5050437"/>
              <a:ext cx="437932" cy="584771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1600" b="1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3200" dirty="0">
                  <a:solidFill>
                    <a:srgbClr val="005CA7"/>
                  </a:solidFill>
                </a:rPr>
                <a:t>4</a:t>
              </a:r>
              <a:endParaRPr lang="zh-CN" altLang="en-US" sz="3200" dirty="0">
                <a:solidFill>
                  <a:srgbClr val="005CA7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890346"/>
            <a:ext cx="2566545" cy="12042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5807" y="1890346"/>
            <a:ext cx="2240297" cy="11577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483" y="4229099"/>
            <a:ext cx="2401525" cy="13279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5470" y="4229099"/>
            <a:ext cx="2209105" cy="132798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68A7B75-5E24-4AB1-B446-B38F5EEEFA66}"/>
              </a:ext>
            </a:extLst>
          </p:cNvPr>
          <p:cNvSpPr/>
          <p:nvPr/>
        </p:nvSpPr>
        <p:spPr>
          <a:xfrm>
            <a:off x="520589" y="991215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芯片选择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pic>
        <p:nvPicPr>
          <p:cNvPr id="4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943120" y="1679490"/>
            <a:ext cx="3315955" cy="190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r="32306"/>
          <a:stretch>
            <a:fillRect/>
          </a:stretch>
        </p:blipFill>
        <p:spPr>
          <a:xfrm>
            <a:off x="1384606" y="4095955"/>
            <a:ext cx="2268608" cy="2314150"/>
          </a:xfrm>
          <a:prstGeom prst="rect">
            <a:avLst/>
          </a:prstGeom>
        </p:spPr>
      </p:pic>
      <p:graphicFrame>
        <p:nvGraphicFramePr>
          <p:cNvPr id="7" name="表格 3"/>
          <p:cNvGraphicFramePr/>
          <p:nvPr>
            <p:custDataLst>
              <p:tags r:id="rId1"/>
            </p:custDataLst>
          </p:nvPr>
        </p:nvGraphicFramePr>
        <p:xfrm>
          <a:off x="5486400" y="1236076"/>
          <a:ext cx="5230145" cy="27880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366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934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9005">
                <a:tc>
                  <a:txBody>
                    <a:bodyPr/>
                    <a:lstStyle/>
                    <a:p>
                      <a:r>
                        <a:rPr lang="zh-CN" dirty="0"/>
                        <a:t>型号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dirty="0"/>
                        <a:t>树莓派</a:t>
                      </a:r>
                      <a:r>
                        <a:rPr lang="en-US" dirty="0"/>
                        <a:t>4B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005">
                <a:tc>
                  <a:txBody>
                    <a:bodyPr/>
                    <a:lstStyle/>
                    <a:p>
                      <a:r>
                        <a:rPr lang="en-US" dirty="0"/>
                        <a:t>CPU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1.5GHz</a:t>
                      </a:r>
                      <a:r>
                        <a:rPr lang="zh-CN" dirty="0"/>
                        <a:t>，四核</a:t>
                      </a:r>
                      <a:r>
                        <a:rPr lang="en-US" dirty="0"/>
                        <a:t>64</a:t>
                      </a:r>
                      <a:r>
                        <a:rPr lang="zh-CN" dirty="0"/>
                        <a:t>位</a:t>
                      </a:r>
                      <a:r>
                        <a:rPr lang="en-US" dirty="0"/>
                        <a:t>Cortex-A72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05">
                <a:tc>
                  <a:txBody>
                    <a:bodyPr/>
                    <a:lstStyle/>
                    <a:p>
                      <a:r>
                        <a:rPr lang="zh-CN"/>
                        <a:t>内存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2-8GB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005">
                <a:tc>
                  <a:txBody>
                    <a:bodyPr/>
                    <a:lstStyle/>
                    <a:p>
                      <a:r>
                        <a:rPr lang="en-US" dirty="0"/>
                        <a:t>GPU</a:t>
                      </a:r>
                      <a:endParaRPr 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500MHz </a:t>
                      </a:r>
                      <a:r>
                        <a:rPr lang="en-US" dirty="0" err="1"/>
                        <a:t>VideoCore</a:t>
                      </a:r>
                      <a:r>
                        <a:rPr lang="en-US" dirty="0"/>
                        <a:t> VI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654">
                <a:tc>
                  <a:txBody>
                    <a:bodyPr/>
                    <a:lstStyle/>
                    <a:p>
                      <a:r>
                        <a:rPr lang="zh-CN"/>
                        <a:t>显示输出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4K 60Hz + 1080p/4K 30Hz x2</a:t>
                      </a:r>
                      <a:endParaRPr 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654">
                <a:tc>
                  <a:txBody>
                    <a:bodyPr/>
                    <a:lstStyle/>
                    <a:p>
                      <a:r>
                        <a:rPr lang="en-US"/>
                        <a:t>USB</a:t>
                      </a:r>
                      <a:r>
                        <a:rPr lang="zh-CN"/>
                        <a:t>接口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USB2.0 x2/USB3.0 x2</a:t>
                      </a:r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654">
                <a:tc>
                  <a:txBody>
                    <a:bodyPr/>
                    <a:lstStyle/>
                    <a:p>
                      <a:r>
                        <a:rPr lang="zh-CN"/>
                        <a:t>网络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1GE</a:t>
                      </a:r>
                      <a:r>
                        <a:rPr lang="zh-CN" dirty="0"/>
                        <a:t>有线网络</a:t>
                      </a:r>
                      <a:r>
                        <a:rPr lang="en-US" dirty="0"/>
                        <a:t>/802.11AC</a:t>
                      </a:r>
                      <a:r>
                        <a:rPr lang="zh-CN" dirty="0"/>
                        <a:t>无线网络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486400" y="4470618"/>
            <a:ext cx="462884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Camera Module v2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是专门为树莓派定制的带高质量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百万像素索尼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IMX219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传感器扩展板，拥有定焦镜头。它可以达到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3280 x 2464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像素静态图片，也支持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1080p30, 720p60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与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640x480p60/90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摄像功能。扩展板通过板上表面的小插槽接入树莓派，并使用专门的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CSI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Verdana" panose="020B0604030504040204"/>
                <a:ea typeface="微软雅黑" panose="020B0503020204020204" pitchFamily="34" charset="-122"/>
              </a:rPr>
              <a:t>接口，特别为摄像头设计的接口。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44B940B-9768-4E6F-A632-26D3812E2B36}"/>
              </a:ext>
            </a:extLst>
          </p:cNvPr>
          <p:cNvSpPr/>
          <p:nvPr/>
        </p:nvSpPr>
        <p:spPr>
          <a:xfrm>
            <a:off x="0" y="882894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树莓派和摄像头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6753" y="4406167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RFID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超高频读写器</a:t>
            </a:r>
            <a:endParaRPr lang="id-ID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81225" y="4406167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RFID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电子标签</a:t>
            </a:r>
            <a:endParaRPr lang="id-ID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30173" y="5370393"/>
            <a:ext cx="10502104" cy="1422950"/>
          </a:xfrm>
          <a:prstGeom prst="rect">
            <a:avLst/>
          </a:prstGeom>
        </p:spPr>
        <p:txBody>
          <a:bodyPr wrap="square" lIns="91436" tIns="45718" rIns="91436" bIns="45718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RD905M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超高频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读写器，读写距离可达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米，通过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RS485/RS232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串口与上位机相连。具有发卡与读卡功能。手环上带有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读写标签，通过闸机或读写器设备时自动读取标签内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数据，实现过往人员身份识别与记录上传。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23" name="圆角矩形 22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4C332FC-2132-49E2-A4FF-9F034E015A0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838325" y="1819276"/>
            <a:ext cx="3095624" cy="258689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0137CC8-62BF-404B-B6ED-947AADD73F20}"/>
              </a:ext>
            </a:extLst>
          </p:cNvPr>
          <p:cNvSpPr/>
          <p:nvPr/>
        </p:nvSpPr>
        <p:spPr>
          <a:xfrm>
            <a:off x="584671" y="918984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RFID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5DAC4F-A9EE-4D9D-948A-E51BB7347D3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39026" y="1819276"/>
            <a:ext cx="3095624" cy="25868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sp>
        <p:nvSpPr>
          <p:cNvPr id="9" name="文本框 3"/>
          <p:cNvSpPr txBox="1"/>
          <p:nvPr/>
        </p:nvSpPr>
        <p:spPr>
          <a:xfrm>
            <a:off x="983860" y="1775689"/>
            <a:ext cx="4568190" cy="310854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indent="457200"/>
            <a:r>
              <a:rPr lang="zh-CN" sz="2800" dirty="0"/>
              <a:t>基于Java script的网页前端结构，我们通过GPS定位模块，连接网络串口可获得每名人员的位置信息（经纬度），调用经纬度，通过百度地图可以获得人员具体位置，可优化调用行程轨迹。</a:t>
            </a:r>
          </a:p>
        </p:txBody>
      </p:sp>
      <p:sp>
        <p:nvSpPr>
          <p:cNvPr id="4" name="文本框 4"/>
          <p:cNvSpPr txBox="1"/>
          <p:nvPr/>
        </p:nvSpPr>
        <p:spPr>
          <a:xfrm>
            <a:off x="7644829" y="5818161"/>
            <a:ext cx="2628900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zh-CN" dirty="0"/>
              <a:t>经纬度获取准确位置</a:t>
            </a:r>
          </a:p>
        </p:txBody>
      </p:sp>
      <p:sp>
        <p:nvSpPr>
          <p:cNvPr id="13" name="矩形 12"/>
          <p:cNvSpPr/>
          <p:nvPr/>
        </p:nvSpPr>
        <p:spPr>
          <a:xfrm>
            <a:off x="520589" y="991215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GPS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调用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Baidu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地图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6840" y="1437249"/>
            <a:ext cx="3967480" cy="415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6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sp>
        <p:nvSpPr>
          <p:cNvPr id="2" name="文本框 2"/>
          <p:cNvSpPr txBox="1"/>
          <p:nvPr/>
        </p:nvSpPr>
        <p:spPr>
          <a:xfrm>
            <a:off x="515620" y="2532380"/>
            <a:ext cx="5262245" cy="2399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/>
              <a:t>1. </a:t>
            </a:r>
            <a:r>
              <a:rPr lang="zh-CN" dirty="0"/>
              <a:t>对于光照、口罩遮挡、表情变化、尺度变化等常见问题具有很强的鲁棒性。</a:t>
            </a:r>
          </a:p>
          <a:p>
            <a:pPr algn="l"/>
            <a:endParaRPr lang="en-US" altLang="zh-CN" sz="2000" dirty="0"/>
          </a:p>
          <a:p>
            <a:pPr algn="l">
              <a:buClrTx/>
              <a:buSzTx/>
              <a:buFontTx/>
            </a:pPr>
            <a:r>
              <a:rPr lang="en-US" altLang="zh-CN" sz="2000" dirty="0"/>
              <a:t>2.</a:t>
            </a:r>
            <a:r>
              <a:rPr lang="zh-CN" sz="1800" dirty="0"/>
              <a:t> 针对于移动端优化过的模型，适合部署于移动端或者边缘检测等算力受限的设备上，</a:t>
            </a:r>
          </a:p>
          <a:p>
            <a:pPr algn="l">
              <a:buClrTx/>
              <a:buSzTx/>
              <a:buFontTx/>
            </a:pPr>
            <a:endParaRPr lang="zh-CN" sz="1800" dirty="0"/>
          </a:p>
          <a:p>
            <a:pPr algn="l">
              <a:buClrTx/>
              <a:buSzTx/>
              <a:buFontTx/>
            </a:pPr>
            <a:r>
              <a:rPr lang="zh-CN" sz="1800" dirty="0"/>
              <a:t>3. 并基于WIDER FACE数据集和Google研发的MobileNet-V2轻量级神经网络模型。</a:t>
            </a:r>
          </a:p>
        </p:txBody>
      </p:sp>
      <p:pic>
        <p:nvPicPr>
          <p:cNvPr id="3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2233202"/>
            <a:ext cx="5511800" cy="346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矩形 10"/>
          <p:cNvSpPr/>
          <p:nvPr/>
        </p:nvSpPr>
        <p:spPr>
          <a:xfrm>
            <a:off x="332504" y="1037591"/>
            <a:ext cx="6062962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pyramidbox_lite_mobile_mask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口罩的识别模型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sp>
        <p:nvSpPr>
          <p:cNvPr id="9" name="文本框 3"/>
          <p:cNvSpPr txBox="1"/>
          <p:nvPr/>
        </p:nvSpPr>
        <p:spPr>
          <a:xfrm>
            <a:off x="1063112" y="2551767"/>
            <a:ext cx="4208976" cy="175323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zh-CN" dirty="0"/>
              <a:t>  人脸关键点检测是人脸识别和分析领域中的关键一步，它是诸如自动人脸识别、表情分析、三维人脸重建及三维动画等其它人脸相关问题的前提和突破口。支持同一张图中的多个人脸检测。可识别人脸中的68个关键点。</a:t>
            </a:r>
          </a:p>
        </p:txBody>
      </p:sp>
      <p:pic>
        <p:nvPicPr>
          <p:cNvPr id="10" name="图片 -2147482619"/>
          <p:cNvPicPr/>
          <p:nvPr/>
        </p:nvPicPr>
        <p:blipFill>
          <a:blip r:embed="rId3"/>
          <a:stretch>
            <a:fillRect/>
          </a:stretch>
        </p:blipFill>
        <p:spPr>
          <a:xfrm>
            <a:off x="6720840" y="1390648"/>
            <a:ext cx="4097973" cy="407670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4"/>
          <p:cNvSpPr txBox="1"/>
          <p:nvPr/>
        </p:nvSpPr>
        <p:spPr>
          <a:xfrm>
            <a:off x="7875969" y="5559081"/>
            <a:ext cx="2628900" cy="3683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zh-CN" dirty="0"/>
              <a:t>人脸关键点图片</a:t>
            </a:r>
          </a:p>
        </p:txBody>
      </p:sp>
      <p:sp>
        <p:nvSpPr>
          <p:cNvPr id="13" name="矩形 12"/>
          <p:cNvSpPr/>
          <p:nvPr/>
        </p:nvSpPr>
        <p:spPr>
          <a:xfrm>
            <a:off x="520589" y="991215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Paddlehub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人脸关键点检测模型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237790" y="2093189"/>
            <a:ext cx="1757290" cy="1757290"/>
            <a:chOff x="4237790" y="2093189"/>
            <a:chExt cx="1757290" cy="1757290"/>
          </a:xfrm>
        </p:grpSpPr>
        <p:sp>
          <p:nvSpPr>
            <p:cNvPr id="5" name="泪滴形 4"/>
            <p:cNvSpPr/>
            <p:nvPr/>
          </p:nvSpPr>
          <p:spPr>
            <a:xfrm flipH="1">
              <a:off x="4237790" y="2093189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4707638" y="2532708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791078" y="2642136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rPr>
                <a:t>01</a:t>
              </a:r>
              <a:endParaRPr lang="zh-CN" altLang="en-US" sz="28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Iskoola Pota" panose="020B0502040204020203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198593" y="2093189"/>
            <a:ext cx="1757290" cy="1757290"/>
            <a:chOff x="6198593" y="2093189"/>
            <a:chExt cx="1757290" cy="1757290"/>
          </a:xfrm>
        </p:grpSpPr>
        <p:sp>
          <p:nvSpPr>
            <p:cNvPr id="9" name="泪滴形 8"/>
            <p:cNvSpPr/>
            <p:nvPr/>
          </p:nvSpPr>
          <p:spPr>
            <a:xfrm>
              <a:off x="6198593" y="2093189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6712901" y="2532708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799768" y="2656650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03</a:t>
              </a:r>
              <a:endParaRPr lang="zh-CN" altLang="en-US" dirty="0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237790" y="4017366"/>
            <a:ext cx="1757290" cy="1757290"/>
            <a:chOff x="4237790" y="4017366"/>
            <a:chExt cx="1757290" cy="1757290"/>
          </a:xfrm>
        </p:grpSpPr>
        <p:sp>
          <p:nvSpPr>
            <p:cNvPr id="13" name="泪滴形 12"/>
            <p:cNvSpPr/>
            <p:nvPr/>
          </p:nvSpPr>
          <p:spPr>
            <a:xfrm flipH="1" flipV="1">
              <a:off x="4237790" y="4017366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707638" y="4505887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786268" y="4632596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02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206213" y="4017366"/>
            <a:ext cx="1757290" cy="1757290"/>
            <a:chOff x="6198593" y="4017366"/>
            <a:chExt cx="1757290" cy="1757290"/>
          </a:xfrm>
        </p:grpSpPr>
        <p:sp>
          <p:nvSpPr>
            <p:cNvPr id="17" name="泪滴形 16"/>
            <p:cNvSpPr/>
            <p:nvPr/>
          </p:nvSpPr>
          <p:spPr>
            <a:xfrm flipV="1">
              <a:off x="6198593" y="4017366"/>
              <a:ext cx="1757290" cy="1757290"/>
            </a:xfrm>
            <a:prstGeom prst="teardrop">
              <a:avLst/>
            </a:pr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algn="ctr">
                <a:lnSpc>
                  <a:spcPct val="200000"/>
                </a:lnSpc>
                <a:spcBef>
                  <a:spcPct val="20000"/>
                </a:spcBef>
              </a:pPr>
              <a:endParaRPr lang="zh-CN" altLang="en-US" sz="2000">
                <a:solidFill>
                  <a:schemeClr val="tx2"/>
                </a:solidFill>
                <a:latin typeface="Lifeline JL" panose="00000400000000000000" pitchFamily="2" charset="0"/>
                <a:ea typeface="微软雅黑" panose="020B0503020204020204" pitchFamily="34" charset="-122"/>
              </a:endParaRPr>
            </a:p>
          </p:txBody>
        </p:sp>
        <p:sp>
          <p:nvSpPr>
            <p:cNvPr id="18" name="Oval 6"/>
            <p:cNvSpPr>
              <a:spLocks noChangeArrowheads="1"/>
            </p:cNvSpPr>
            <p:nvPr/>
          </p:nvSpPr>
          <p:spPr bwMode="auto">
            <a:xfrm>
              <a:off x="6712901" y="4505887"/>
              <a:ext cx="744537" cy="744538"/>
            </a:xfrm>
            <a:prstGeom prst="ellipse">
              <a:avLst/>
            </a:prstGeom>
            <a:solidFill>
              <a:schemeClr val="bg1"/>
            </a:solidFill>
            <a:ln w="14288" cap="flat">
              <a:solidFill>
                <a:srgbClr val="FEFEFE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2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6335" y="4631511"/>
              <a:ext cx="6142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Iskoola Pota" panose="020B0502040204020203" pitchFamily="34" charset="0"/>
                </a:defRPr>
              </a:lvl1pPr>
            </a:lstStyle>
            <a:p>
              <a:r>
                <a:rPr lang="en-US" altLang="zh-CN" dirty="0"/>
                <a:t>04</a:t>
              </a:r>
              <a:endParaRPr lang="zh-CN" altLang="en-US" dirty="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520687" y="2142567"/>
            <a:ext cx="3503959" cy="896265"/>
            <a:chOff x="629981" y="2196861"/>
            <a:chExt cx="3503959" cy="896265"/>
          </a:xfrm>
        </p:grpSpPr>
        <p:sp>
          <p:nvSpPr>
            <p:cNvPr id="42" name="矩形 41"/>
            <p:cNvSpPr/>
            <p:nvPr/>
          </p:nvSpPr>
          <p:spPr>
            <a:xfrm>
              <a:off x="629981" y="2479436"/>
              <a:ext cx="3503930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深度分离卷积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(D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epthwise convolution）和逐点卷积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(Pointwiseconvolution)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以减少运算量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3032215" y="2196861"/>
              <a:ext cx="1101725" cy="33591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 algn="r"/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DW&amp;PW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2015755" y="4455194"/>
            <a:ext cx="3040762" cy="1093073"/>
            <a:chOff x="2125049" y="2143465"/>
            <a:chExt cx="3040762" cy="1093073"/>
          </a:xfrm>
        </p:grpSpPr>
        <p:sp>
          <p:nvSpPr>
            <p:cNvPr id="46" name="矩形 45"/>
            <p:cNvSpPr/>
            <p:nvPr/>
          </p:nvSpPr>
          <p:spPr>
            <a:xfrm>
              <a:off x="2125049" y="2622848"/>
              <a:ext cx="3040762" cy="6136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Mobilenet V2采用了Shortcut connection的思想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970625" y="2143465"/>
              <a:ext cx="1042670" cy="33591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shortcut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397618" y="2139864"/>
            <a:ext cx="3040762" cy="952373"/>
            <a:chOff x="858581" y="2170770"/>
            <a:chExt cx="3040762" cy="952373"/>
          </a:xfrm>
        </p:grpSpPr>
        <p:sp>
          <p:nvSpPr>
            <p:cNvPr id="49" name="矩形 48"/>
            <p:cNvSpPr/>
            <p:nvPr/>
          </p:nvSpPr>
          <p:spPr>
            <a:xfrm>
              <a:off x="858581" y="2479253"/>
              <a:ext cx="3040762" cy="6438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inverted residuals就是 先“扩张”，最后“压缩”（倒置残差结构）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58581" y="2170770"/>
              <a:ext cx="2610771" cy="338550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Inverted Residual Block</a:t>
              </a:r>
              <a:endPara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397618" y="4482499"/>
            <a:ext cx="3040762" cy="952373"/>
            <a:chOff x="858581" y="2170770"/>
            <a:chExt cx="3040762" cy="952373"/>
          </a:xfrm>
        </p:grpSpPr>
        <p:sp>
          <p:nvSpPr>
            <p:cNvPr id="52" name="矩形 51"/>
            <p:cNvSpPr/>
            <p:nvPr/>
          </p:nvSpPr>
          <p:spPr>
            <a:xfrm>
              <a:off x="858581" y="2479253"/>
              <a:ext cx="3040762" cy="643890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激活函数用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Linear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relu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relu</a:t>
              </a: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在高维度时会破坏张量的数据特征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58581" y="2170770"/>
              <a:ext cx="2058670" cy="335915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/>
            <a:p>
              <a:pPr algn="l"/>
              <a:r>
                <a:rPr lang="en-US" altLang="zh-CN" sz="1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Linear bottlenecks</a:t>
              </a: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组合 53"/>
          <p:cNvGrpSpPr/>
          <p:nvPr/>
        </p:nvGrpSpPr>
        <p:grpSpPr>
          <a:xfrm>
            <a:off x="811962" y="300264"/>
            <a:ext cx="3112006" cy="523220"/>
            <a:chOff x="811962" y="300264"/>
            <a:chExt cx="3112006" cy="523220"/>
          </a:xfrm>
        </p:grpSpPr>
        <p:sp>
          <p:nvSpPr>
            <p:cNvPr id="55" name="圆角矩形 54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1"/>
            <p:cNvSpPr>
              <a:spLocks noChangeArrowheads="1"/>
            </p:cNvSpPr>
            <p:nvPr/>
          </p:nvSpPr>
          <p:spPr bwMode="auto">
            <a:xfrm>
              <a:off x="811962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sp>
        <p:nvSpPr>
          <p:cNvPr id="37" name="矩形 36"/>
          <p:cNvSpPr/>
          <p:nvPr/>
        </p:nvSpPr>
        <p:spPr>
          <a:xfrm>
            <a:off x="332504" y="1037591"/>
            <a:ext cx="6062962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MobileNet V2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270958" y="1027571"/>
            <a:ext cx="6062962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MobileNet V2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06" y="2587948"/>
            <a:ext cx="5029902" cy="293410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346950" y="714375"/>
            <a:ext cx="3343275" cy="61436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270958" y="1027571"/>
            <a:ext cx="6062962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MobileNet V2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767966-AE12-48AB-8269-D67091EB9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56" y="2225222"/>
            <a:ext cx="5502381" cy="199508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98EA2F-8FE8-4C2F-96B7-DA6D31B09D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415" y="2008516"/>
            <a:ext cx="5410955" cy="229584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695E0ADA-7EAC-4553-B261-724CA89FB726}"/>
              </a:ext>
            </a:extLst>
          </p:cNvPr>
          <p:cNvSpPr/>
          <p:nvPr/>
        </p:nvSpPr>
        <p:spPr>
          <a:xfrm>
            <a:off x="6747218" y="4555636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COCO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数据集对象的性能比较</a:t>
            </a:r>
            <a:endParaRPr lang="id-ID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496645C-279C-43F2-90A8-E2AA73858C07}"/>
              </a:ext>
            </a:extLst>
          </p:cNvPr>
          <p:cNvSpPr/>
          <p:nvPr/>
        </p:nvSpPr>
        <p:spPr>
          <a:xfrm>
            <a:off x="636516" y="4555636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ImageNet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上的性能比较</a:t>
            </a:r>
            <a:endParaRPr lang="id-ID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899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4452664"/>
            <a:ext cx="12197892" cy="2418983"/>
            <a:chOff x="0" y="4452664"/>
            <a:chExt cx="12197892" cy="2418983"/>
          </a:xfrm>
        </p:grpSpPr>
        <p:sp>
          <p:nvSpPr>
            <p:cNvPr id="4" name="矩形 3"/>
            <p:cNvSpPr/>
            <p:nvPr/>
          </p:nvSpPr>
          <p:spPr>
            <a:xfrm>
              <a:off x="0" y="4452664"/>
              <a:ext cx="12197892" cy="2418983"/>
            </a:xfrm>
            <a:prstGeom prst="rect">
              <a:avLst/>
            </a:prstGeom>
            <a:solidFill>
              <a:srgbClr val="005CA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1015"/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937894" y="4761185"/>
              <a:ext cx="10316212" cy="1576260"/>
              <a:chOff x="937894" y="4674100"/>
              <a:chExt cx="10316212" cy="1576260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937894" y="5226620"/>
                <a:ext cx="10316212" cy="1023740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论文就是用来进行科学研究和描述科研成果的文章，简称之为论文。它既是探讨问题进行科学研究的一种手段，又是描述科研成果进行学术交流的一种工具。如学年论文、毕业论文、学位论文、科技论文、成果论文等，总称为论文。为了探讨和掌握论文的写作规律和特点，需要对论文进行分类。</a:t>
                </a:r>
                <a:endPara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37894" y="4674100"/>
                <a:ext cx="2327820" cy="458906"/>
              </a:xfrm>
              <a:prstGeom prst="rect">
                <a:avLst/>
              </a:prstGeom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算法实现比较</a:t>
                </a:r>
                <a:endParaRPr lang="en-US" altLang="zh-CN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2" name="直接连接符 21"/>
              <p:cNvCxnSpPr/>
              <p:nvPr/>
            </p:nvCxnSpPr>
            <p:spPr>
              <a:xfrm>
                <a:off x="1030515" y="5196443"/>
                <a:ext cx="1785257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矩形 23"/>
          <p:cNvSpPr/>
          <p:nvPr/>
        </p:nvSpPr>
        <p:spPr>
          <a:xfrm>
            <a:off x="6190289" y="2500068"/>
            <a:ext cx="2327820" cy="458906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描述结论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30" name="圆角矩形 29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0D184D1-F821-4524-9B51-94AD2398BCB9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332504" y="1982894"/>
            <a:ext cx="2851194" cy="17737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1EE590-310E-4101-9240-CAD0BEF06DA9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39089" y="1982895"/>
            <a:ext cx="2851200" cy="17737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39D157-34F3-4781-BD80-06D00434443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345680" y="1972909"/>
            <a:ext cx="2851200" cy="17748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0AF82F2-E21E-454C-A399-9DD425D8D133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74137" y="1972909"/>
            <a:ext cx="2851200" cy="1774800"/>
          </a:xfrm>
          <a:prstGeom prst="rect">
            <a:avLst/>
          </a:prstGeom>
        </p:spPr>
      </p:pic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 flipH="1" flipV="1">
            <a:off x="1565229" y="1066061"/>
            <a:ext cx="1141287" cy="0"/>
            <a:chOff x="7568477" y="2641879"/>
            <a:chExt cx="1575523" cy="0"/>
          </a:xfrm>
        </p:grpSpPr>
        <p:cxnSp>
          <p:nvCxnSpPr>
            <p:cNvPr id="34" name="直接连接符 33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TextBox 42"/>
          <p:cNvSpPr txBox="1"/>
          <p:nvPr/>
        </p:nvSpPr>
        <p:spPr>
          <a:xfrm>
            <a:off x="1330448" y="1098763"/>
            <a:ext cx="1674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300" dirty="0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zh-CN" sz="4000" b="1" spc="300" dirty="0">
              <a:solidFill>
                <a:srgbClr val="005C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/>
        </p:nvGrpSpPr>
        <p:grpSpPr>
          <a:xfrm flipV="1">
            <a:off x="1565229" y="1806649"/>
            <a:ext cx="1141287" cy="0"/>
            <a:chOff x="7568477" y="2641879"/>
            <a:chExt cx="1575523" cy="0"/>
          </a:xfrm>
        </p:grpSpPr>
        <p:cxnSp>
          <p:nvCxnSpPr>
            <p:cNvPr id="46" name="直接连接符 45"/>
            <p:cNvCxnSpPr/>
            <p:nvPr/>
          </p:nvCxnSpPr>
          <p:spPr>
            <a:xfrm flipV="1">
              <a:off x="7568477" y="2641879"/>
              <a:ext cx="46638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8103924" y="2641879"/>
              <a:ext cx="754055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>
              <a:off x="8948986" y="2641879"/>
              <a:ext cx="195014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文本框 1"/>
          <p:cNvSpPr>
            <a:spLocks noChangeArrowheads="1"/>
          </p:cNvSpPr>
          <p:nvPr/>
        </p:nvSpPr>
        <p:spPr bwMode="auto">
          <a:xfrm>
            <a:off x="1519293" y="727507"/>
            <a:ext cx="12475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CONTENT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08" name="组合 307"/>
          <p:cNvGrpSpPr/>
          <p:nvPr/>
        </p:nvGrpSpPr>
        <p:grpSpPr>
          <a:xfrm>
            <a:off x="6695102" y="2737104"/>
            <a:ext cx="1646596" cy="737692"/>
            <a:chOff x="2285474" y="2459367"/>
            <a:chExt cx="1646596" cy="737692"/>
          </a:xfrm>
        </p:grpSpPr>
        <p:sp>
          <p:nvSpPr>
            <p:cNvPr id="296" name="文本框 295"/>
            <p:cNvSpPr txBox="1"/>
            <p:nvPr/>
          </p:nvSpPr>
          <p:spPr>
            <a:xfrm>
              <a:off x="2285474" y="2459367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研究背景</a:t>
              </a:r>
            </a:p>
          </p:txBody>
        </p:sp>
        <p:sp>
          <p:nvSpPr>
            <p:cNvPr id="302" name="矩形 301"/>
            <p:cNvSpPr/>
            <p:nvPr/>
          </p:nvSpPr>
          <p:spPr>
            <a:xfrm>
              <a:off x="2288679" y="2943147"/>
              <a:ext cx="1643391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Research Backgrounds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906416" y="2892021"/>
            <a:ext cx="457200" cy="457200"/>
            <a:chOff x="4473270" y="2468419"/>
            <a:chExt cx="457200" cy="457200"/>
          </a:xfrm>
        </p:grpSpPr>
        <p:sp>
          <p:nvSpPr>
            <p:cNvPr id="287" name="椭圆 286"/>
            <p:cNvSpPr/>
            <p:nvPr/>
          </p:nvSpPr>
          <p:spPr>
            <a:xfrm>
              <a:off x="4473270" y="2468419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文本框 1"/>
            <p:cNvSpPr>
              <a:spLocks noChangeArrowheads="1"/>
            </p:cNvSpPr>
            <p:nvPr/>
          </p:nvSpPr>
          <p:spPr bwMode="auto">
            <a:xfrm>
              <a:off x="4490843" y="2512554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908238" y="3937137"/>
            <a:ext cx="457200" cy="457200"/>
            <a:chOff x="4475092" y="3513535"/>
            <a:chExt cx="457200" cy="457200"/>
          </a:xfrm>
        </p:grpSpPr>
        <p:sp>
          <p:nvSpPr>
            <p:cNvPr id="288" name="椭圆 287"/>
            <p:cNvSpPr/>
            <p:nvPr/>
          </p:nvSpPr>
          <p:spPr>
            <a:xfrm>
              <a:off x="4475092" y="3513535"/>
              <a:ext cx="457200" cy="457200"/>
            </a:xfrm>
            <a:prstGeom prst="ellipse">
              <a:avLst/>
            </a:prstGeom>
            <a:solidFill>
              <a:srgbClr val="005C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文本框 1"/>
            <p:cNvSpPr>
              <a:spLocks noChangeArrowheads="1"/>
            </p:cNvSpPr>
            <p:nvPr/>
          </p:nvSpPr>
          <p:spPr bwMode="auto">
            <a:xfrm>
              <a:off x="4490842" y="3567569"/>
              <a:ext cx="3890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-156036" y="2911105"/>
            <a:ext cx="3482406" cy="3485973"/>
            <a:chOff x="-265115" y="3698415"/>
            <a:chExt cx="4351968" cy="4356426"/>
          </a:xfrm>
        </p:grpSpPr>
        <p:sp>
          <p:nvSpPr>
            <p:cNvPr id="322" name="Freeform 5"/>
            <p:cNvSpPr>
              <a:spLocks noEditPoints="1"/>
            </p:cNvSpPr>
            <p:nvPr/>
          </p:nvSpPr>
          <p:spPr bwMode="auto">
            <a:xfrm rot="363427">
              <a:off x="-265115" y="3698415"/>
              <a:ext cx="4351968" cy="4356426"/>
            </a:xfrm>
            <a:custGeom>
              <a:avLst/>
              <a:gdLst>
                <a:gd name="T0" fmla="*/ 50 w 4280"/>
                <a:gd name="T1" fmla="*/ 3831 h 4280"/>
                <a:gd name="T2" fmla="*/ 59 w 4280"/>
                <a:gd name="T3" fmla="*/ 4021 h 4280"/>
                <a:gd name="T4" fmla="*/ 259 w 4280"/>
                <a:gd name="T5" fmla="*/ 4221 h 4280"/>
                <a:gd name="T6" fmla="*/ 449 w 4280"/>
                <a:gd name="T7" fmla="*/ 4230 h 4280"/>
                <a:gd name="T8" fmla="*/ 1047 w 4280"/>
                <a:gd name="T9" fmla="*/ 3632 h 4280"/>
                <a:gd name="T10" fmla="*/ 1038 w 4280"/>
                <a:gd name="T11" fmla="*/ 3443 h 4280"/>
                <a:gd name="T12" fmla="*/ 837 w 4280"/>
                <a:gd name="T13" fmla="*/ 3242 h 4280"/>
                <a:gd name="T14" fmla="*/ 648 w 4280"/>
                <a:gd name="T15" fmla="*/ 3233 h 4280"/>
                <a:gd name="T16" fmla="*/ 50 w 4280"/>
                <a:gd name="T17" fmla="*/ 3831 h 4280"/>
                <a:gd name="T18" fmla="*/ 2717 w 4280"/>
                <a:gd name="T19" fmla="*/ 3126 h 4280"/>
                <a:gd name="T20" fmla="*/ 3822 w 4280"/>
                <a:gd name="T21" fmla="*/ 2669 h 4280"/>
                <a:gd name="T22" fmla="*/ 4280 w 4280"/>
                <a:gd name="T23" fmla="*/ 1563 h 4280"/>
                <a:gd name="T24" fmla="*/ 3822 w 4280"/>
                <a:gd name="T25" fmla="*/ 458 h 4280"/>
                <a:gd name="T26" fmla="*/ 2717 w 4280"/>
                <a:gd name="T27" fmla="*/ 0 h 4280"/>
                <a:gd name="T28" fmla="*/ 1611 w 4280"/>
                <a:gd name="T29" fmla="*/ 458 h 4280"/>
                <a:gd name="T30" fmla="*/ 1417 w 4280"/>
                <a:gd name="T31" fmla="*/ 2431 h 4280"/>
                <a:gd name="T32" fmla="*/ 1369 w 4280"/>
                <a:gd name="T33" fmla="*/ 2462 h 4280"/>
                <a:gd name="T34" fmla="*/ 1360 w 4280"/>
                <a:gd name="T35" fmla="*/ 2472 h 4280"/>
                <a:gd name="T36" fmla="*/ 1360 w 4280"/>
                <a:gd name="T37" fmla="*/ 2670 h 4280"/>
                <a:gd name="T38" fmla="*/ 1610 w 4280"/>
                <a:gd name="T39" fmla="*/ 2920 h 4280"/>
                <a:gd name="T40" fmla="*/ 1808 w 4280"/>
                <a:gd name="T41" fmla="*/ 2920 h 4280"/>
                <a:gd name="T42" fmla="*/ 1818 w 4280"/>
                <a:gd name="T43" fmla="*/ 2911 h 4280"/>
                <a:gd name="T44" fmla="*/ 1849 w 4280"/>
                <a:gd name="T45" fmla="*/ 2864 h 4280"/>
                <a:gd name="T46" fmla="*/ 2717 w 4280"/>
                <a:gd name="T47" fmla="*/ 3126 h 4280"/>
                <a:gd name="T48" fmla="*/ 2717 w 4280"/>
                <a:gd name="T49" fmla="*/ 291 h 4280"/>
                <a:gd name="T50" fmla="*/ 3617 w 4280"/>
                <a:gd name="T51" fmla="*/ 663 h 4280"/>
                <a:gd name="T52" fmla="*/ 3989 w 4280"/>
                <a:gd name="T53" fmla="*/ 1563 h 4280"/>
                <a:gd name="T54" fmla="*/ 3617 w 4280"/>
                <a:gd name="T55" fmla="*/ 2463 h 4280"/>
                <a:gd name="T56" fmla="*/ 2717 w 4280"/>
                <a:gd name="T57" fmla="*/ 2836 h 4280"/>
                <a:gd name="T58" fmla="*/ 1817 w 4280"/>
                <a:gd name="T59" fmla="*/ 2463 h 4280"/>
                <a:gd name="T60" fmla="*/ 1817 w 4280"/>
                <a:gd name="T61" fmla="*/ 663 h 4280"/>
                <a:gd name="T62" fmla="*/ 2717 w 4280"/>
                <a:gd name="T63" fmla="*/ 291 h 4280"/>
                <a:gd name="T64" fmla="*/ 1036 w 4280"/>
                <a:gd name="T65" fmla="*/ 2894 h 4280"/>
                <a:gd name="T66" fmla="*/ 1036 w 4280"/>
                <a:gd name="T67" fmla="*/ 3244 h 4280"/>
                <a:gd name="T68" fmla="*/ 1386 w 4280"/>
                <a:gd name="T69" fmla="*/ 3244 h 4280"/>
                <a:gd name="T70" fmla="*/ 1386 w 4280"/>
                <a:gd name="T71" fmla="*/ 2894 h 4280"/>
                <a:gd name="T72" fmla="*/ 1036 w 4280"/>
                <a:gd name="T73" fmla="*/ 2894 h 4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280" h="4280">
                  <a:moveTo>
                    <a:pt x="50" y="3831"/>
                  </a:moveTo>
                  <a:cubicBezTo>
                    <a:pt x="0" y="3881"/>
                    <a:pt x="4" y="3966"/>
                    <a:pt x="59" y="4021"/>
                  </a:cubicBezTo>
                  <a:lnTo>
                    <a:pt x="259" y="4221"/>
                  </a:lnTo>
                  <a:cubicBezTo>
                    <a:pt x="314" y="4276"/>
                    <a:pt x="399" y="4280"/>
                    <a:pt x="449" y="4230"/>
                  </a:cubicBezTo>
                  <a:lnTo>
                    <a:pt x="1047" y="3632"/>
                  </a:lnTo>
                  <a:cubicBezTo>
                    <a:pt x="1096" y="3583"/>
                    <a:pt x="1092" y="3498"/>
                    <a:pt x="1038" y="3443"/>
                  </a:cubicBezTo>
                  <a:lnTo>
                    <a:pt x="837" y="3242"/>
                  </a:lnTo>
                  <a:cubicBezTo>
                    <a:pt x="782" y="3188"/>
                    <a:pt x="697" y="3184"/>
                    <a:pt x="648" y="3233"/>
                  </a:cubicBezTo>
                  <a:lnTo>
                    <a:pt x="50" y="3831"/>
                  </a:lnTo>
                  <a:close/>
                  <a:moveTo>
                    <a:pt x="2717" y="3126"/>
                  </a:moveTo>
                  <a:cubicBezTo>
                    <a:pt x="3134" y="3126"/>
                    <a:pt x="3527" y="2964"/>
                    <a:pt x="3822" y="2669"/>
                  </a:cubicBezTo>
                  <a:cubicBezTo>
                    <a:pt x="4117" y="2373"/>
                    <a:pt x="4280" y="1981"/>
                    <a:pt x="4280" y="1563"/>
                  </a:cubicBezTo>
                  <a:cubicBezTo>
                    <a:pt x="4280" y="1146"/>
                    <a:pt x="4117" y="753"/>
                    <a:pt x="3822" y="458"/>
                  </a:cubicBezTo>
                  <a:cubicBezTo>
                    <a:pt x="3527" y="163"/>
                    <a:pt x="3134" y="0"/>
                    <a:pt x="2717" y="0"/>
                  </a:cubicBezTo>
                  <a:cubicBezTo>
                    <a:pt x="2299" y="0"/>
                    <a:pt x="1907" y="163"/>
                    <a:pt x="1611" y="458"/>
                  </a:cubicBezTo>
                  <a:cubicBezTo>
                    <a:pt x="1076" y="993"/>
                    <a:pt x="1011" y="1824"/>
                    <a:pt x="1417" y="2431"/>
                  </a:cubicBezTo>
                  <a:cubicBezTo>
                    <a:pt x="1399" y="2438"/>
                    <a:pt x="1383" y="2448"/>
                    <a:pt x="1369" y="2462"/>
                  </a:cubicBezTo>
                  <a:lnTo>
                    <a:pt x="1360" y="2472"/>
                  </a:lnTo>
                  <a:cubicBezTo>
                    <a:pt x="1305" y="2526"/>
                    <a:pt x="1305" y="2615"/>
                    <a:pt x="1360" y="2670"/>
                  </a:cubicBezTo>
                  <a:lnTo>
                    <a:pt x="1610" y="2920"/>
                  </a:lnTo>
                  <a:cubicBezTo>
                    <a:pt x="1665" y="2975"/>
                    <a:pt x="1754" y="2975"/>
                    <a:pt x="1808" y="2920"/>
                  </a:cubicBezTo>
                  <a:lnTo>
                    <a:pt x="1818" y="2911"/>
                  </a:lnTo>
                  <a:cubicBezTo>
                    <a:pt x="1832" y="2897"/>
                    <a:pt x="1842" y="2881"/>
                    <a:pt x="1849" y="2864"/>
                  </a:cubicBezTo>
                  <a:cubicBezTo>
                    <a:pt x="2104" y="3035"/>
                    <a:pt x="2403" y="3126"/>
                    <a:pt x="2717" y="3126"/>
                  </a:cubicBezTo>
                  <a:close/>
                  <a:moveTo>
                    <a:pt x="2717" y="291"/>
                  </a:moveTo>
                  <a:cubicBezTo>
                    <a:pt x="3057" y="291"/>
                    <a:pt x="3376" y="423"/>
                    <a:pt x="3617" y="663"/>
                  </a:cubicBezTo>
                  <a:cubicBezTo>
                    <a:pt x="3857" y="904"/>
                    <a:pt x="3989" y="1223"/>
                    <a:pt x="3989" y="1563"/>
                  </a:cubicBezTo>
                  <a:cubicBezTo>
                    <a:pt x="3989" y="1903"/>
                    <a:pt x="3857" y="2223"/>
                    <a:pt x="3617" y="2463"/>
                  </a:cubicBezTo>
                  <a:cubicBezTo>
                    <a:pt x="3376" y="2703"/>
                    <a:pt x="3057" y="2836"/>
                    <a:pt x="2717" y="2836"/>
                  </a:cubicBezTo>
                  <a:cubicBezTo>
                    <a:pt x="2377" y="2836"/>
                    <a:pt x="2057" y="2703"/>
                    <a:pt x="1817" y="2463"/>
                  </a:cubicBezTo>
                  <a:cubicBezTo>
                    <a:pt x="1321" y="1967"/>
                    <a:pt x="1321" y="1160"/>
                    <a:pt x="1817" y="663"/>
                  </a:cubicBezTo>
                  <a:cubicBezTo>
                    <a:pt x="2057" y="423"/>
                    <a:pt x="2377" y="291"/>
                    <a:pt x="2717" y="291"/>
                  </a:cubicBezTo>
                  <a:close/>
                  <a:moveTo>
                    <a:pt x="1036" y="2894"/>
                  </a:moveTo>
                  <a:cubicBezTo>
                    <a:pt x="940" y="2991"/>
                    <a:pt x="940" y="3147"/>
                    <a:pt x="1036" y="3244"/>
                  </a:cubicBezTo>
                  <a:cubicBezTo>
                    <a:pt x="1133" y="3340"/>
                    <a:pt x="1289" y="3340"/>
                    <a:pt x="1386" y="3244"/>
                  </a:cubicBezTo>
                  <a:cubicBezTo>
                    <a:pt x="1482" y="3147"/>
                    <a:pt x="1482" y="2991"/>
                    <a:pt x="1386" y="2894"/>
                  </a:cubicBezTo>
                  <a:cubicBezTo>
                    <a:pt x="1289" y="2798"/>
                    <a:pt x="1133" y="2798"/>
                    <a:pt x="1036" y="2894"/>
                  </a:cubicBezTo>
                  <a:close/>
                </a:path>
              </a:pathLst>
            </a:custGeom>
            <a:solidFill>
              <a:srgbClr val="005CA7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323" name="Freeform 26"/>
            <p:cNvSpPr>
              <a:spLocks noEditPoints="1"/>
            </p:cNvSpPr>
            <p:nvPr/>
          </p:nvSpPr>
          <p:spPr bwMode="auto">
            <a:xfrm>
              <a:off x="1701375" y="4457942"/>
              <a:ext cx="1632150" cy="1515569"/>
            </a:xfrm>
            <a:custGeom>
              <a:avLst/>
              <a:gdLst>
                <a:gd name="T0" fmla="*/ 373 w 678"/>
                <a:gd name="T1" fmla="*/ 551 h 630"/>
                <a:gd name="T2" fmla="*/ 280 w 678"/>
                <a:gd name="T3" fmla="*/ 593 h 630"/>
                <a:gd name="T4" fmla="*/ 190 w 678"/>
                <a:gd name="T5" fmla="*/ 21 h 630"/>
                <a:gd name="T6" fmla="*/ 210 w 678"/>
                <a:gd name="T7" fmla="*/ 34 h 630"/>
                <a:gd name="T8" fmla="*/ 342 w 678"/>
                <a:gd name="T9" fmla="*/ 1 h 630"/>
                <a:gd name="T10" fmla="*/ 169 w 678"/>
                <a:gd name="T11" fmla="*/ 25 h 630"/>
                <a:gd name="T12" fmla="*/ 207 w 678"/>
                <a:gd name="T13" fmla="*/ 62 h 630"/>
                <a:gd name="T14" fmla="*/ 199 w 678"/>
                <a:gd name="T15" fmla="*/ 340 h 630"/>
                <a:gd name="T16" fmla="*/ 161 w 678"/>
                <a:gd name="T17" fmla="*/ 304 h 630"/>
                <a:gd name="T18" fmla="*/ 169 w 678"/>
                <a:gd name="T19" fmla="*/ 25 h 630"/>
                <a:gd name="T20" fmla="*/ 309 w 678"/>
                <a:gd name="T21" fmla="*/ 120 h 630"/>
                <a:gd name="T22" fmla="*/ 467 w 678"/>
                <a:gd name="T23" fmla="*/ 102 h 630"/>
                <a:gd name="T24" fmla="*/ 291 w 678"/>
                <a:gd name="T25" fmla="*/ 109 h 630"/>
                <a:gd name="T26" fmla="*/ 300 w 678"/>
                <a:gd name="T27" fmla="*/ 133 h 630"/>
                <a:gd name="T28" fmla="*/ 308 w 678"/>
                <a:gd name="T29" fmla="*/ 422 h 630"/>
                <a:gd name="T30" fmla="*/ 270 w 678"/>
                <a:gd name="T31" fmla="*/ 410 h 630"/>
                <a:gd name="T32" fmla="*/ 263 w 678"/>
                <a:gd name="T33" fmla="*/ 122 h 630"/>
                <a:gd name="T34" fmla="*/ 322 w 678"/>
                <a:gd name="T35" fmla="*/ 145 h 630"/>
                <a:gd name="T36" fmla="*/ 511 w 678"/>
                <a:gd name="T37" fmla="*/ 145 h 630"/>
                <a:gd name="T38" fmla="*/ 486 w 678"/>
                <a:gd name="T39" fmla="*/ 406 h 630"/>
                <a:gd name="T40" fmla="*/ 322 w 678"/>
                <a:gd name="T41" fmla="*/ 145 h 630"/>
                <a:gd name="T42" fmla="*/ 481 w 678"/>
                <a:gd name="T43" fmla="*/ 166 h 630"/>
                <a:gd name="T44" fmla="*/ 354 w 678"/>
                <a:gd name="T45" fmla="*/ 240 h 630"/>
                <a:gd name="T46" fmla="*/ 221 w 678"/>
                <a:gd name="T47" fmla="*/ 56 h 630"/>
                <a:gd name="T48" fmla="*/ 410 w 678"/>
                <a:gd name="T49" fmla="*/ 56 h 630"/>
                <a:gd name="T50" fmla="*/ 255 w 678"/>
                <a:gd name="T51" fmla="*/ 83 h 630"/>
                <a:gd name="T52" fmla="*/ 240 w 678"/>
                <a:gd name="T53" fmla="*/ 335 h 630"/>
                <a:gd name="T54" fmla="*/ 221 w 678"/>
                <a:gd name="T55" fmla="*/ 56 h 630"/>
                <a:gd name="T56" fmla="*/ 134 w 678"/>
                <a:gd name="T57" fmla="*/ 188 h 630"/>
                <a:gd name="T58" fmla="*/ 104 w 678"/>
                <a:gd name="T59" fmla="*/ 135 h 630"/>
                <a:gd name="T60" fmla="*/ 54 w 678"/>
                <a:gd name="T61" fmla="*/ 467 h 630"/>
                <a:gd name="T62" fmla="*/ 90 w 678"/>
                <a:gd name="T63" fmla="*/ 515 h 630"/>
                <a:gd name="T64" fmla="*/ 0 w 678"/>
                <a:gd name="T65" fmla="*/ 630 h 630"/>
                <a:gd name="T66" fmla="*/ 678 w 678"/>
                <a:gd name="T67" fmla="*/ 586 h 630"/>
                <a:gd name="T68" fmla="*/ 621 w 678"/>
                <a:gd name="T69" fmla="*/ 467 h 630"/>
                <a:gd name="T70" fmla="*/ 571 w 678"/>
                <a:gd name="T71" fmla="*/ 135 h 630"/>
                <a:gd name="T72" fmla="*/ 541 w 678"/>
                <a:gd name="T73" fmla="*/ 188 h 630"/>
                <a:gd name="T74" fmla="*/ 573 w 678"/>
                <a:gd name="T75" fmla="*/ 474 h 630"/>
                <a:gd name="T76" fmla="*/ 101 w 678"/>
                <a:gd name="T77" fmla="*/ 188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678" h="630">
                  <a:moveTo>
                    <a:pt x="301" y="551"/>
                  </a:moveTo>
                  <a:lnTo>
                    <a:pt x="373" y="551"/>
                  </a:lnTo>
                  <a:lnTo>
                    <a:pt x="398" y="593"/>
                  </a:lnTo>
                  <a:lnTo>
                    <a:pt x="280" y="593"/>
                  </a:lnTo>
                  <a:lnTo>
                    <a:pt x="301" y="551"/>
                  </a:lnTo>
                  <a:close/>
                  <a:moveTo>
                    <a:pt x="190" y="21"/>
                  </a:moveTo>
                  <a:lnTo>
                    <a:pt x="207" y="32"/>
                  </a:lnTo>
                  <a:cubicBezTo>
                    <a:pt x="208" y="32"/>
                    <a:pt x="209" y="33"/>
                    <a:pt x="210" y="34"/>
                  </a:cubicBezTo>
                  <a:lnTo>
                    <a:pt x="366" y="14"/>
                  </a:lnTo>
                  <a:cubicBezTo>
                    <a:pt x="362" y="5"/>
                    <a:pt x="353" y="0"/>
                    <a:pt x="342" y="1"/>
                  </a:cubicBezTo>
                  <a:lnTo>
                    <a:pt x="190" y="21"/>
                  </a:lnTo>
                  <a:close/>
                  <a:moveTo>
                    <a:pt x="169" y="25"/>
                  </a:moveTo>
                  <a:lnTo>
                    <a:pt x="199" y="44"/>
                  </a:lnTo>
                  <a:cubicBezTo>
                    <a:pt x="203" y="47"/>
                    <a:pt x="207" y="55"/>
                    <a:pt x="207" y="62"/>
                  </a:cubicBezTo>
                  <a:lnTo>
                    <a:pt x="207" y="333"/>
                  </a:lnTo>
                  <a:cubicBezTo>
                    <a:pt x="207" y="340"/>
                    <a:pt x="203" y="343"/>
                    <a:pt x="199" y="340"/>
                  </a:cubicBezTo>
                  <a:lnTo>
                    <a:pt x="169" y="322"/>
                  </a:lnTo>
                  <a:cubicBezTo>
                    <a:pt x="165" y="319"/>
                    <a:pt x="161" y="311"/>
                    <a:pt x="161" y="304"/>
                  </a:cubicBezTo>
                  <a:lnTo>
                    <a:pt x="161" y="33"/>
                  </a:lnTo>
                  <a:cubicBezTo>
                    <a:pt x="161" y="26"/>
                    <a:pt x="165" y="23"/>
                    <a:pt x="169" y="25"/>
                  </a:cubicBezTo>
                  <a:close/>
                  <a:moveTo>
                    <a:pt x="291" y="109"/>
                  </a:moveTo>
                  <a:lnTo>
                    <a:pt x="309" y="120"/>
                  </a:lnTo>
                  <a:cubicBezTo>
                    <a:pt x="310" y="121"/>
                    <a:pt x="310" y="122"/>
                    <a:pt x="311" y="122"/>
                  </a:cubicBezTo>
                  <a:lnTo>
                    <a:pt x="467" y="102"/>
                  </a:lnTo>
                  <a:cubicBezTo>
                    <a:pt x="464" y="94"/>
                    <a:pt x="454" y="88"/>
                    <a:pt x="443" y="90"/>
                  </a:cubicBezTo>
                  <a:lnTo>
                    <a:pt x="291" y="109"/>
                  </a:lnTo>
                  <a:close/>
                  <a:moveTo>
                    <a:pt x="270" y="114"/>
                  </a:moveTo>
                  <a:lnTo>
                    <a:pt x="300" y="133"/>
                  </a:lnTo>
                  <a:cubicBezTo>
                    <a:pt x="304" y="136"/>
                    <a:pt x="308" y="144"/>
                    <a:pt x="308" y="151"/>
                  </a:cubicBezTo>
                  <a:lnTo>
                    <a:pt x="308" y="422"/>
                  </a:lnTo>
                  <a:cubicBezTo>
                    <a:pt x="308" y="428"/>
                    <a:pt x="304" y="432"/>
                    <a:pt x="300" y="429"/>
                  </a:cubicBezTo>
                  <a:lnTo>
                    <a:pt x="270" y="410"/>
                  </a:lnTo>
                  <a:cubicBezTo>
                    <a:pt x="266" y="407"/>
                    <a:pt x="263" y="400"/>
                    <a:pt x="263" y="393"/>
                  </a:cubicBezTo>
                  <a:lnTo>
                    <a:pt x="263" y="122"/>
                  </a:lnTo>
                  <a:cubicBezTo>
                    <a:pt x="263" y="115"/>
                    <a:pt x="266" y="111"/>
                    <a:pt x="270" y="114"/>
                  </a:cubicBezTo>
                  <a:close/>
                  <a:moveTo>
                    <a:pt x="322" y="145"/>
                  </a:moveTo>
                  <a:lnTo>
                    <a:pt x="486" y="124"/>
                  </a:lnTo>
                  <a:cubicBezTo>
                    <a:pt x="500" y="122"/>
                    <a:pt x="511" y="131"/>
                    <a:pt x="511" y="145"/>
                  </a:cubicBezTo>
                  <a:lnTo>
                    <a:pt x="511" y="378"/>
                  </a:lnTo>
                  <a:cubicBezTo>
                    <a:pt x="511" y="391"/>
                    <a:pt x="500" y="404"/>
                    <a:pt x="486" y="406"/>
                  </a:cubicBezTo>
                  <a:lnTo>
                    <a:pt x="322" y="426"/>
                  </a:lnTo>
                  <a:lnTo>
                    <a:pt x="322" y="145"/>
                  </a:lnTo>
                  <a:close/>
                  <a:moveTo>
                    <a:pt x="354" y="183"/>
                  </a:moveTo>
                  <a:lnTo>
                    <a:pt x="481" y="166"/>
                  </a:lnTo>
                  <a:lnTo>
                    <a:pt x="481" y="224"/>
                  </a:lnTo>
                  <a:lnTo>
                    <a:pt x="354" y="240"/>
                  </a:lnTo>
                  <a:lnTo>
                    <a:pt x="354" y="183"/>
                  </a:lnTo>
                  <a:close/>
                  <a:moveTo>
                    <a:pt x="221" y="56"/>
                  </a:moveTo>
                  <a:lnTo>
                    <a:pt x="384" y="35"/>
                  </a:lnTo>
                  <a:cubicBezTo>
                    <a:pt x="398" y="33"/>
                    <a:pt x="410" y="43"/>
                    <a:pt x="410" y="56"/>
                  </a:cubicBezTo>
                  <a:lnTo>
                    <a:pt x="410" y="63"/>
                  </a:lnTo>
                  <a:lnTo>
                    <a:pt x="255" y="83"/>
                  </a:lnTo>
                  <a:cubicBezTo>
                    <a:pt x="244" y="86"/>
                    <a:pt x="240" y="93"/>
                    <a:pt x="240" y="107"/>
                  </a:cubicBezTo>
                  <a:lnTo>
                    <a:pt x="240" y="335"/>
                  </a:lnTo>
                  <a:lnTo>
                    <a:pt x="221" y="338"/>
                  </a:lnTo>
                  <a:lnTo>
                    <a:pt x="221" y="56"/>
                  </a:lnTo>
                  <a:close/>
                  <a:moveTo>
                    <a:pt x="101" y="188"/>
                  </a:moveTo>
                  <a:lnTo>
                    <a:pt x="134" y="188"/>
                  </a:lnTo>
                  <a:lnTo>
                    <a:pt x="134" y="135"/>
                  </a:lnTo>
                  <a:lnTo>
                    <a:pt x="104" y="135"/>
                  </a:lnTo>
                  <a:cubicBezTo>
                    <a:pt x="76" y="135"/>
                    <a:pt x="54" y="158"/>
                    <a:pt x="54" y="186"/>
                  </a:cubicBezTo>
                  <a:lnTo>
                    <a:pt x="54" y="467"/>
                  </a:lnTo>
                  <a:cubicBezTo>
                    <a:pt x="54" y="490"/>
                    <a:pt x="69" y="509"/>
                    <a:pt x="90" y="515"/>
                  </a:cubicBezTo>
                  <a:lnTo>
                    <a:pt x="90" y="515"/>
                  </a:lnTo>
                  <a:lnTo>
                    <a:pt x="0" y="586"/>
                  </a:lnTo>
                  <a:lnTo>
                    <a:pt x="0" y="630"/>
                  </a:lnTo>
                  <a:lnTo>
                    <a:pt x="678" y="630"/>
                  </a:lnTo>
                  <a:lnTo>
                    <a:pt x="678" y="586"/>
                  </a:lnTo>
                  <a:lnTo>
                    <a:pt x="582" y="516"/>
                  </a:lnTo>
                  <a:cubicBezTo>
                    <a:pt x="604" y="511"/>
                    <a:pt x="621" y="491"/>
                    <a:pt x="621" y="467"/>
                  </a:cubicBezTo>
                  <a:lnTo>
                    <a:pt x="621" y="186"/>
                  </a:lnTo>
                  <a:cubicBezTo>
                    <a:pt x="621" y="158"/>
                    <a:pt x="598" y="135"/>
                    <a:pt x="571" y="135"/>
                  </a:cubicBezTo>
                  <a:lnTo>
                    <a:pt x="541" y="135"/>
                  </a:lnTo>
                  <a:lnTo>
                    <a:pt x="541" y="188"/>
                  </a:lnTo>
                  <a:lnTo>
                    <a:pt x="573" y="188"/>
                  </a:lnTo>
                  <a:lnTo>
                    <a:pt x="573" y="474"/>
                  </a:lnTo>
                  <a:lnTo>
                    <a:pt x="101" y="474"/>
                  </a:lnTo>
                  <a:lnTo>
                    <a:pt x="101" y="188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392" tIns="45696" rIns="91392" bIns="45696" numCol="1" anchor="t" anchorCtr="0" compatLnSpc="1"/>
            <a:lstStyle/>
            <a:p>
              <a:endParaRPr lang="zh-CN" altLang="en-US" sz="1800">
                <a:solidFill>
                  <a:schemeClr val="accent1"/>
                </a:solidFill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7F86B2C-5E98-4821-990A-767B3D8BE348}"/>
              </a:ext>
            </a:extLst>
          </p:cNvPr>
          <p:cNvGrpSpPr/>
          <p:nvPr/>
        </p:nvGrpSpPr>
        <p:grpSpPr>
          <a:xfrm>
            <a:off x="6793921" y="3852602"/>
            <a:ext cx="1620948" cy="734139"/>
            <a:chOff x="2285474" y="3653623"/>
            <a:chExt cx="1620948" cy="734139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72F317F3-EEB5-493F-AD62-CB702DACA104}"/>
                </a:ext>
              </a:extLst>
            </p:cNvPr>
            <p:cNvSpPr txBox="1"/>
            <p:nvPr/>
          </p:nvSpPr>
          <p:spPr>
            <a:xfrm>
              <a:off x="2285474" y="3653623"/>
              <a:ext cx="1620948" cy="523216"/>
            </a:xfrm>
            <a:prstGeom prst="rect">
              <a:avLst/>
            </a:prstGeom>
            <a:noFill/>
          </p:spPr>
          <p:txBody>
            <a:bodyPr wrap="none" lIns="91436" tIns="45718" rIns="91436" bIns="45718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技术框架</a:t>
              </a: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6B1DB21-D410-4BEA-90CA-D0BC5790BCA0}"/>
                </a:ext>
              </a:extLst>
            </p:cNvPr>
            <p:cNvSpPr/>
            <p:nvPr/>
          </p:nvSpPr>
          <p:spPr>
            <a:xfrm>
              <a:off x="2301503" y="4133850"/>
              <a:ext cx="1540798" cy="253912"/>
            </a:xfrm>
            <a:prstGeom prst="rect">
              <a:avLst/>
            </a:prstGeom>
          </p:spPr>
          <p:txBody>
            <a:bodyPr wrap="none" lIns="91436" tIns="45718" rIns="91436" bIns="45718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Technical Framework</a:t>
              </a: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49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49"/>
                            </p:stCondLst>
                            <p:childTnLst>
                              <p:par>
                                <p:cTn id="30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49"/>
                            </p:stCondLst>
                            <p:childTnLst>
                              <p:par>
                                <p:cTn id="3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49"/>
                            </p:stCondLst>
                            <p:childTnLst>
                              <p:par>
                                <p:cTn id="4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310718" y="1714500"/>
            <a:ext cx="5655075" cy="3860677"/>
          </a:xfrm>
          <a:prstGeom prst="rect">
            <a:avLst/>
          </a:prstGeom>
        </p:spPr>
      </p:pic>
      <p:sp>
        <p:nvSpPr>
          <p:cNvPr id="3" name="文本框 4"/>
          <p:cNvSpPr txBox="1"/>
          <p:nvPr/>
        </p:nvSpPr>
        <p:spPr>
          <a:xfrm>
            <a:off x="6226209" y="2383202"/>
            <a:ext cx="5208588" cy="20916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endParaRPr lang="zh-CN" sz="2000" dirty="0"/>
          </a:p>
          <a:p>
            <a:pPr indent="457200"/>
            <a:r>
              <a:rPr lang="zh-CN" altLang="en-US" dirty="0">
                <a:latin typeface="+mn-ea"/>
                <a:cs typeface="+mn-ea"/>
              </a:rPr>
              <a:t>通过</a:t>
            </a:r>
            <a:r>
              <a:rPr lang="en-US" altLang="zh-CN" dirty="0">
                <a:latin typeface="+mn-ea"/>
                <a:cs typeface="+mn-ea"/>
              </a:rPr>
              <a:t>Fine BI AI</a:t>
            </a:r>
            <a:r>
              <a:rPr lang="zh-CN" altLang="en-US" dirty="0">
                <a:latin typeface="+mn-ea"/>
                <a:cs typeface="+mn-ea"/>
              </a:rPr>
              <a:t>数据分析可视化软件实现自定义数据的可视化，</a:t>
            </a:r>
            <a:r>
              <a:rPr lang="en-US" altLang="zh-CN" dirty="0">
                <a:latin typeface="+mn-ea"/>
                <a:cs typeface="+mn-ea"/>
              </a:rPr>
              <a:t>Fine BI</a:t>
            </a:r>
            <a:r>
              <a:rPr lang="zh-CN" altLang="en-US" dirty="0">
                <a:latin typeface="+mn-ea"/>
                <a:cs typeface="+mn-ea"/>
              </a:rPr>
              <a:t>支持</a:t>
            </a:r>
            <a:r>
              <a:rPr lang="en-US" altLang="zh-CN" dirty="0">
                <a:latin typeface="+mn-ea"/>
                <a:cs typeface="+mn-ea"/>
              </a:rPr>
              <a:t>Linux</a:t>
            </a:r>
            <a:r>
              <a:rPr lang="zh-CN" altLang="en-US" dirty="0">
                <a:latin typeface="+mn-ea"/>
                <a:cs typeface="+mn-ea"/>
              </a:rPr>
              <a:t>上操作进行数据分析，且具有较强的工业性，较成熟的生态。</a:t>
            </a:r>
          </a:p>
          <a:p>
            <a:r>
              <a:rPr lang="zh-CN" dirty="0">
                <a:latin typeface="+mn-ea"/>
                <a:cs typeface="+mn-ea"/>
              </a:rPr>
              <a:t>        </a:t>
            </a:r>
            <a:r>
              <a:rPr lang="en-US" altLang="zh-CN" dirty="0">
                <a:latin typeface="+mn-ea"/>
                <a:cs typeface="+mn-ea"/>
              </a:rPr>
              <a:t>FineBI</a:t>
            </a:r>
            <a:r>
              <a:rPr lang="zh-CN" altLang="en-US" dirty="0">
                <a:latin typeface="+mn-ea"/>
                <a:cs typeface="+mn-ea"/>
              </a:rPr>
              <a:t>将数据分析便于非开发者更直观的提取信息，用户操作更友好</a:t>
            </a:r>
            <a:r>
              <a:rPr lang="zh-CN" altLang="en-US" sz="2000" dirty="0"/>
              <a:t>。</a:t>
            </a:r>
          </a:p>
        </p:txBody>
      </p:sp>
      <p:sp>
        <p:nvSpPr>
          <p:cNvPr id="11" name="矩形 10"/>
          <p:cNvSpPr/>
          <p:nvPr/>
        </p:nvSpPr>
        <p:spPr>
          <a:xfrm>
            <a:off x="332504" y="960620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体温数据分析与云端可视化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4464789" y="3335463"/>
            <a:ext cx="3262423" cy="1015659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6000" b="1" dirty="0">
                <a:solidFill>
                  <a:srgbClr val="005CA7"/>
                </a:solidFill>
              </a:rPr>
              <a:t>研究背景</a:t>
            </a:r>
          </a:p>
        </p:txBody>
      </p:sp>
      <p:sp>
        <p:nvSpPr>
          <p:cNvPr id="18" name="矩形 17"/>
          <p:cNvSpPr/>
          <p:nvPr/>
        </p:nvSpPr>
        <p:spPr>
          <a:xfrm>
            <a:off x="4628167" y="4351122"/>
            <a:ext cx="2935667" cy="400105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Research Backgrounds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7924800" y="3727786"/>
            <a:ext cx="4356099" cy="348914"/>
            <a:chOff x="743958" y="3475975"/>
            <a:chExt cx="753417" cy="0"/>
          </a:xfrm>
        </p:grpSpPr>
        <p:cxnSp>
          <p:nvCxnSpPr>
            <p:cNvPr id="21" name="直接连接符 2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-114300" y="3721751"/>
            <a:ext cx="4381500" cy="329549"/>
            <a:chOff x="743958" y="3475975"/>
            <a:chExt cx="753417" cy="0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409724" y="1691483"/>
            <a:ext cx="1372552" cy="1243875"/>
            <a:chOff x="5500688" y="1608138"/>
            <a:chExt cx="508000" cy="460375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5500688" y="1608138"/>
              <a:ext cx="508000" cy="460375"/>
            </a:xfrm>
            <a:custGeom>
              <a:avLst/>
              <a:gdLst>
                <a:gd name="T0" fmla="*/ 115 w 133"/>
                <a:gd name="T1" fmla="*/ 36 h 120"/>
                <a:gd name="T2" fmla="*/ 67 w 133"/>
                <a:gd name="T3" fmla="*/ 1 h 120"/>
                <a:gd name="T4" fmla="*/ 47 w 133"/>
                <a:gd name="T5" fmla="*/ 2 h 120"/>
                <a:gd name="T6" fmla="*/ 4 w 133"/>
                <a:gd name="T7" fmla="*/ 39 h 120"/>
                <a:gd name="T8" fmla="*/ 24 w 133"/>
                <a:gd name="T9" fmla="*/ 108 h 120"/>
                <a:gd name="T10" fmla="*/ 60 w 133"/>
                <a:gd name="T11" fmla="*/ 120 h 120"/>
                <a:gd name="T12" fmla="*/ 93 w 133"/>
                <a:gd name="T13" fmla="*/ 110 h 120"/>
                <a:gd name="T14" fmla="*/ 42 w 133"/>
                <a:gd name="T15" fmla="*/ 9 h 120"/>
                <a:gd name="T16" fmla="*/ 38 w 133"/>
                <a:gd name="T17" fmla="*/ 14 h 120"/>
                <a:gd name="T18" fmla="*/ 33 w 133"/>
                <a:gd name="T19" fmla="*/ 16 h 120"/>
                <a:gd name="T20" fmla="*/ 33 w 133"/>
                <a:gd name="T21" fmla="*/ 24 h 120"/>
                <a:gd name="T22" fmla="*/ 9 w 133"/>
                <a:gd name="T23" fmla="*/ 36 h 120"/>
                <a:gd name="T24" fmla="*/ 25 w 133"/>
                <a:gd name="T25" fmla="*/ 48 h 120"/>
                <a:gd name="T26" fmla="*/ 4 w 133"/>
                <a:gd name="T27" fmla="*/ 63 h 120"/>
                <a:gd name="T28" fmla="*/ 25 w 133"/>
                <a:gd name="T29" fmla="*/ 76 h 120"/>
                <a:gd name="T30" fmla="*/ 28 w 133"/>
                <a:gd name="T31" fmla="*/ 106 h 120"/>
                <a:gd name="T32" fmla="*/ 32 w 133"/>
                <a:gd name="T33" fmla="*/ 96 h 120"/>
                <a:gd name="T34" fmla="*/ 35 w 133"/>
                <a:gd name="T35" fmla="*/ 104 h 120"/>
                <a:gd name="T36" fmla="*/ 38 w 133"/>
                <a:gd name="T37" fmla="*/ 107 h 120"/>
                <a:gd name="T38" fmla="*/ 42 w 133"/>
                <a:gd name="T39" fmla="*/ 112 h 120"/>
                <a:gd name="T40" fmla="*/ 48 w 133"/>
                <a:gd name="T41" fmla="*/ 114 h 120"/>
                <a:gd name="T42" fmla="*/ 42 w 133"/>
                <a:gd name="T43" fmla="*/ 107 h 120"/>
                <a:gd name="T44" fmla="*/ 51 w 133"/>
                <a:gd name="T45" fmla="*/ 100 h 120"/>
                <a:gd name="T46" fmla="*/ 38 w 133"/>
                <a:gd name="T47" fmla="*/ 101 h 120"/>
                <a:gd name="T48" fmla="*/ 32 w 133"/>
                <a:gd name="T49" fmla="*/ 87 h 120"/>
                <a:gd name="T50" fmla="*/ 29 w 133"/>
                <a:gd name="T51" fmla="*/ 76 h 120"/>
                <a:gd name="T52" fmla="*/ 58 w 133"/>
                <a:gd name="T53" fmla="*/ 63 h 120"/>
                <a:gd name="T54" fmla="*/ 28 w 133"/>
                <a:gd name="T55" fmla="*/ 49 h 120"/>
                <a:gd name="T56" fmla="*/ 58 w 133"/>
                <a:gd name="T57" fmla="*/ 36 h 120"/>
                <a:gd name="T58" fmla="*/ 36 w 133"/>
                <a:gd name="T59" fmla="*/ 25 h 120"/>
                <a:gd name="T60" fmla="*/ 47 w 133"/>
                <a:gd name="T61" fmla="*/ 21 h 120"/>
                <a:gd name="T62" fmla="*/ 58 w 133"/>
                <a:gd name="T63" fmla="*/ 19 h 120"/>
                <a:gd name="T64" fmla="*/ 44 w 133"/>
                <a:gd name="T65" fmla="*/ 17 h 120"/>
                <a:gd name="T66" fmla="*/ 44 w 133"/>
                <a:gd name="T67" fmla="*/ 11 h 120"/>
                <a:gd name="T68" fmla="*/ 48 w 133"/>
                <a:gd name="T69" fmla="*/ 7 h 120"/>
                <a:gd name="T70" fmla="*/ 92 w 133"/>
                <a:gd name="T71" fmla="*/ 36 h 120"/>
                <a:gd name="T72" fmla="*/ 86 w 133"/>
                <a:gd name="T73" fmla="*/ 23 h 120"/>
                <a:gd name="T74" fmla="*/ 87 w 133"/>
                <a:gd name="T75" fmla="*/ 16 h 120"/>
                <a:gd name="T76" fmla="*/ 80 w 133"/>
                <a:gd name="T77" fmla="*/ 12 h 120"/>
                <a:gd name="T78" fmla="*/ 76 w 133"/>
                <a:gd name="T79" fmla="*/ 6 h 120"/>
                <a:gd name="T80" fmla="*/ 75 w 133"/>
                <a:gd name="T81" fmla="*/ 12 h 120"/>
                <a:gd name="T82" fmla="*/ 74 w 133"/>
                <a:gd name="T83" fmla="*/ 17 h 120"/>
                <a:gd name="T84" fmla="*/ 62 w 133"/>
                <a:gd name="T85" fmla="*/ 19 h 120"/>
                <a:gd name="T86" fmla="*/ 71 w 133"/>
                <a:gd name="T87" fmla="*/ 21 h 120"/>
                <a:gd name="T88" fmla="*/ 82 w 133"/>
                <a:gd name="T89" fmla="*/ 23 h 120"/>
                <a:gd name="T90" fmla="*/ 88 w 133"/>
                <a:gd name="T91" fmla="*/ 36 h 120"/>
                <a:gd name="T92" fmla="*/ 62 w 133"/>
                <a:gd name="T93" fmla="*/ 60 h 120"/>
                <a:gd name="T94" fmla="*/ 84 w 133"/>
                <a:gd name="T95" fmla="*/ 93 h 120"/>
                <a:gd name="T96" fmla="*/ 76 w 133"/>
                <a:gd name="T97" fmla="*/ 101 h 120"/>
                <a:gd name="T98" fmla="*/ 62 w 133"/>
                <a:gd name="T99" fmla="*/ 100 h 120"/>
                <a:gd name="T100" fmla="*/ 72 w 133"/>
                <a:gd name="T101" fmla="*/ 113 h 120"/>
                <a:gd name="T102" fmla="*/ 70 w 133"/>
                <a:gd name="T103" fmla="*/ 104 h 120"/>
                <a:gd name="T104" fmla="*/ 76 w 133"/>
                <a:gd name="T105" fmla="*/ 107 h 120"/>
                <a:gd name="T106" fmla="*/ 79 w 133"/>
                <a:gd name="T107" fmla="*/ 109 h 120"/>
                <a:gd name="T108" fmla="*/ 90 w 133"/>
                <a:gd name="T109" fmla="*/ 106 h 120"/>
                <a:gd name="T110" fmla="*/ 84 w 133"/>
                <a:gd name="T111" fmla="*/ 100 h 120"/>
                <a:gd name="T112" fmla="*/ 110 w 133"/>
                <a:gd name="T113" fmla="*/ 82 h 120"/>
                <a:gd name="T114" fmla="*/ 79 w 133"/>
                <a:gd name="T115" fmla="*/ 85 h 120"/>
                <a:gd name="T116" fmla="*/ 112 w 133"/>
                <a:gd name="T117" fmla="*/ 60 h 120"/>
                <a:gd name="T118" fmla="*/ 93 w 133"/>
                <a:gd name="T119" fmla="*/ 3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33" h="120">
                  <a:moveTo>
                    <a:pt x="117" y="83"/>
                  </a:moveTo>
                  <a:cubicBezTo>
                    <a:pt x="116" y="83"/>
                    <a:pt x="116" y="82"/>
                    <a:pt x="116" y="82"/>
                  </a:cubicBezTo>
                  <a:cubicBezTo>
                    <a:pt x="118" y="76"/>
                    <a:pt x="120" y="70"/>
                    <a:pt x="120" y="63"/>
                  </a:cubicBezTo>
                  <a:cubicBezTo>
                    <a:pt x="120" y="63"/>
                    <a:pt x="120" y="63"/>
                    <a:pt x="120" y="6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0" y="61"/>
                    <a:pt x="120" y="60"/>
                    <a:pt x="120" y="60"/>
                  </a:cubicBezTo>
                  <a:cubicBezTo>
                    <a:pt x="120" y="53"/>
                    <a:pt x="119" y="46"/>
                    <a:pt x="116" y="39"/>
                  </a:cubicBezTo>
                  <a:cubicBezTo>
                    <a:pt x="116" y="39"/>
                    <a:pt x="116" y="39"/>
                    <a:pt x="116" y="39"/>
                  </a:cubicBezTo>
                  <a:cubicBezTo>
                    <a:pt x="115" y="37"/>
                    <a:pt x="115" y="37"/>
                    <a:pt x="115" y="37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11" y="26"/>
                    <a:pt x="104" y="18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86" y="6"/>
                    <a:pt x="79" y="3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5" y="0"/>
                    <a:pt x="64" y="0"/>
                    <a:pt x="6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7" y="0"/>
                    <a:pt x="55" y="0"/>
                    <a:pt x="53" y="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0" y="3"/>
                    <a:pt x="34" y="6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16" y="18"/>
                    <a:pt x="10" y="2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46"/>
                    <a:pt x="0" y="53"/>
                    <a:pt x="0" y="60"/>
                  </a:cubicBezTo>
                  <a:cubicBezTo>
                    <a:pt x="0" y="60"/>
                    <a:pt x="0" y="61"/>
                    <a:pt x="0" y="6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1" y="70"/>
                    <a:pt x="2" y="77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1" y="95"/>
                    <a:pt x="17" y="102"/>
                    <a:pt x="24" y="108"/>
                  </a:cubicBezTo>
                  <a:cubicBezTo>
                    <a:pt x="24" y="108"/>
                    <a:pt x="24" y="108"/>
                    <a:pt x="24" y="108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27" y="110"/>
                    <a:pt x="27" y="110"/>
                    <a:pt x="27" y="110"/>
                  </a:cubicBezTo>
                  <a:cubicBezTo>
                    <a:pt x="33" y="114"/>
                    <a:pt x="40" y="117"/>
                    <a:pt x="47" y="119"/>
                  </a:cubicBezTo>
                  <a:cubicBezTo>
                    <a:pt x="47" y="119"/>
                    <a:pt x="47" y="119"/>
                    <a:pt x="47" y="119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5" y="120"/>
                    <a:pt x="57" y="120"/>
                    <a:pt x="58" y="120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0"/>
                    <a:pt x="60" y="120"/>
                    <a:pt x="60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63" y="120"/>
                    <a:pt x="65" y="120"/>
                    <a:pt x="66" y="120"/>
                  </a:cubicBezTo>
                  <a:cubicBezTo>
                    <a:pt x="66" y="120"/>
                    <a:pt x="66" y="120"/>
                    <a:pt x="66" y="120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1" y="119"/>
                    <a:pt x="71" y="119"/>
                    <a:pt x="71" y="119"/>
                  </a:cubicBezTo>
                  <a:cubicBezTo>
                    <a:pt x="79" y="117"/>
                    <a:pt x="86" y="115"/>
                    <a:pt x="92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3" y="110"/>
                    <a:pt x="93" y="110"/>
                    <a:pt x="93" y="110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101" y="104"/>
                    <a:pt x="106" y="99"/>
                    <a:pt x="110" y="94"/>
                  </a:cubicBezTo>
                  <a:cubicBezTo>
                    <a:pt x="122" y="107"/>
                    <a:pt x="122" y="107"/>
                    <a:pt x="122" y="107"/>
                  </a:cubicBezTo>
                  <a:cubicBezTo>
                    <a:pt x="124" y="109"/>
                    <a:pt x="128" y="109"/>
                    <a:pt x="131" y="106"/>
                  </a:cubicBezTo>
                  <a:cubicBezTo>
                    <a:pt x="133" y="104"/>
                    <a:pt x="133" y="100"/>
                    <a:pt x="131" y="98"/>
                  </a:cubicBezTo>
                  <a:lnTo>
                    <a:pt x="117" y="83"/>
                  </a:lnTo>
                  <a:close/>
                  <a:moveTo>
                    <a:pt x="44" y="6"/>
                  </a:moveTo>
                  <a:cubicBezTo>
                    <a:pt x="43" y="7"/>
                    <a:pt x="43" y="7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ubicBezTo>
                    <a:pt x="42" y="9"/>
                    <a:pt x="42" y="9"/>
                    <a:pt x="41" y="9"/>
                  </a:cubicBezTo>
                  <a:cubicBezTo>
                    <a:pt x="41" y="9"/>
                    <a:pt x="41" y="9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0" y="10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2"/>
                    <a:pt x="40" y="12"/>
                    <a:pt x="39" y="12"/>
                  </a:cubicBezTo>
                  <a:cubicBezTo>
                    <a:pt x="39" y="12"/>
                    <a:pt x="39" y="12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8" y="13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37" y="14"/>
                    <a:pt x="37" y="14"/>
                    <a:pt x="36" y="14"/>
                  </a:cubicBezTo>
                  <a:cubicBezTo>
                    <a:pt x="36" y="14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3" y="12"/>
                    <a:pt x="32" y="12"/>
                    <a:pt x="31" y="12"/>
                  </a:cubicBezTo>
                  <a:cubicBezTo>
                    <a:pt x="35" y="9"/>
                    <a:pt x="39" y="7"/>
                    <a:pt x="44" y="6"/>
                  </a:cubicBezTo>
                  <a:close/>
                  <a:moveTo>
                    <a:pt x="28" y="14"/>
                  </a:moveTo>
                  <a:cubicBezTo>
                    <a:pt x="28" y="14"/>
                    <a:pt x="29" y="14"/>
                    <a:pt x="29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6"/>
                    <a:pt x="32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7"/>
                    <a:pt x="35" y="17"/>
                  </a:cubicBezTo>
                  <a:cubicBezTo>
                    <a:pt x="35" y="17"/>
                    <a:pt x="35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6" y="18"/>
                    <a:pt x="35" y="19"/>
                    <a:pt x="35" y="19"/>
                  </a:cubicBezTo>
                  <a:cubicBezTo>
                    <a:pt x="35" y="19"/>
                    <a:pt x="35" y="20"/>
                    <a:pt x="34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2"/>
                    <a:pt x="33" y="22"/>
                    <a:pt x="33" y="23"/>
                  </a:cubicBezTo>
                  <a:cubicBezTo>
                    <a:pt x="33" y="23"/>
                    <a:pt x="33" y="23"/>
                    <a:pt x="33" y="24"/>
                  </a:cubicBezTo>
                  <a:cubicBezTo>
                    <a:pt x="32" y="24"/>
                    <a:pt x="32" y="25"/>
                    <a:pt x="32" y="26"/>
                  </a:cubicBezTo>
                  <a:cubicBezTo>
                    <a:pt x="32" y="26"/>
                    <a:pt x="32" y="26"/>
                    <a:pt x="31" y="26"/>
                  </a:cubicBezTo>
                  <a:cubicBezTo>
                    <a:pt x="31" y="27"/>
                    <a:pt x="31" y="28"/>
                    <a:pt x="30" y="2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30"/>
                    <a:pt x="30" y="30"/>
                    <a:pt x="29" y="31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4"/>
                  </a:cubicBezTo>
                  <a:cubicBezTo>
                    <a:pt x="28" y="34"/>
                    <a:pt x="28" y="34"/>
                    <a:pt x="28" y="35"/>
                  </a:cubicBezTo>
                  <a:cubicBezTo>
                    <a:pt x="28" y="35"/>
                    <a:pt x="28" y="35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3" y="27"/>
                    <a:pt x="20" y="19"/>
                    <a:pt x="28" y="14"/>
                  </a:cubicBezTo>
                  <a:close/>
                  <a:moveTo>
                    <a:pt x="8" y="39"/>
                  </a:move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6" y="40"/>
                    <a:pt x="26" y="40"/>
                    <a:pt x="26" y="41"/>
                  </a:cubicBezTo>
                  <a:cubicBezTo>
                    <a:pt x="26" y="41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5" y="44"/>
                    <a:pt x="25" y="45"/>
                    <a:pt x="25" y="4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7"/>
                    <a:pt x="25" y="48"/>
                    <a:pt x="25" y="48"/>
                  </a:cubicBezTo>
                  <a:cubicBezTo>
                    <a:pt x="25" y="48"/>
                    <a:pt x="25" y="49"/>
                    <a:pt x="24" y="49"/>
                  </a:cubicBezTo>
                  <a:cubicBezTo>
                    <a:pt x="24" y="50"/>
                    <a:pt x="24" y="50"/>
                    <a:pt x="24" y="51"/>
                  </a:cubicBezTo>
                  <a:cubicBezTo>
                    <a:pt x="24" y="51"/>
                    <a:pt x="24" y="52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4" y="55"/>
                    <a:pt x="24" y="56"/>
                  </a:cubicBezTo>
                  <a:cubicBezTo>
                    <a:pt x="24" y="56"/>
                    <a:pt x="24" y="57"/>
                    <a:pt x="24" y="58"/>
                  </a:cubicBezTo>
                  <a:cubicBezTo>
                    <a:pt x="24" y="58"/>
                    <a:pt x="24" y="58"/>
                    <a:pt x="24" y="59"/>
                  </a:cubicBezTo>
                  <a:cubicBezTo>
                    <a:pt x="24" y="59"/>
                    <a:pt x="24" y="60"/>
                    <a:pt x="24" y="60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3"/>
                    <a:pt x="5" y="46"/>
                    <a:pt x="8" y="39"/>
                  </a:cubicBezTo>
                  <a:close/>
                  <a:moveTo>
                    <a:pt x="4" y="63"/>
                  </a:moveTo>
                  <a:cubicBezTo>
                    <a:pt x="24" y="63"/>
                    <a:pt x="24" y="63"/>
                    <a:pt x="24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24" y="66"/>
                    <a:pt x="24" y="66"/>
                    <a:pt x="24" y="67"/>
                  </a:cubicBezTo>
                  <a:cubicBezTo>
                    <a:pt x="24" y="67"/>
                    <a:pt x="24" y="68"/>
                    <a:pt x="24" y="68"/>
                  </a:cubicBezTo>
                  <a:cubicBezTo>
                    <a:pt x="24" y="69"/>
                    <a:pt x="24" y="69"/>
                    <a:pt x="24" y="70"/>
                  </a:cubicBezTo>
                  <a:cubicBezTo>
                    <a:pt x="24" y="70"/>
                    <a:pt x="24" y="71"/>
                    <a:pt x="24" y="71"/>
                  </a:cubicBezTo>
                  <a:cubicBezTo>
                    <a:pt x="24" y="72"/>
                    <a:pt x="24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5" y="75"/>
                    <a:pt x="25" y="75"/>
                    <a:pt x="25" y="76"/>
                  </a:cubicBezTo>
                  <a:cubicBezTo>
                    <a:pt x="25" y="76"/>
                    <a:pt x="25" y="77"/>
                    <a:pt x="25" y="77"/>
                  </a:cubicBezTo>
                  <a:cubicBezTo>
                    <a:pt x="25" y="78"/>
                    <a:pt x="26" y="78"/>
                    <a:pt x="26" y="79"/>
                  </a:cubicBezTo>
                  <a:cubicBezTo>
                    <a:pt x="26" y="79"/>
                    <a:pt x="26" y="79"/>
                    <a:pt x="26" y="80"/>
                  </a:cubicBezTo>
                  <a:cubicBezTo>
                    <a:pt x="26" y="80"/>
                    <a:pt x="26" y="81"/>
                    <a:pt x="26" y="81"/>
                  </a:cubicBezTo>
                  <a:cubicBezTo>
                    <a:pt x="26" y="82"/>
                    <a:pt x="27" y="82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6" y="77"/>
                    <a:pt x="4" y="70"/>
                    <a:pt x="4" y="63"/>
                  </a:cubicBezTo>
                  <a:close/>
                  <a:moveTo>
                    <a:pt x="29" y="106"/>
                  </a:moveTo>
                  <a:cubicBezTo>
                    <a:pt x="29" y="106"/>
                    <a:pt x="28" y="106"/>
                    <a:pt x="28" y="106"/>
                  </a:cubicBezTo>
                  <a:cubicBezTo>
                    <a:pt x="20" y="101"/>
                    <a:pt x="14" y="94"/>
                    <a:pt x="10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7"/>
                    <a:pt x="28" y="87"/>
                    <a:pt x="28" y="87"/>
                  </a:cubicBezTo>
                  <a:cubicBezTo>
                    <a:pt x="28" y="87"/>
                    <a:pt x="28" y="88"/>
                    <a:pt x="28" y="88"/>
                  </a:cubicBezTo>
                  <a:cubicBezTo>
                    <a:pt x="29" y="89"/>
                    <a:pt x="29" y="89"/>
                    <a:pt x="29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0" y="91"/>
                    <a:pt x="30" y="92"/>
                    <a:pt x="30" y="93"/>
                  </a:cubicBezTo>
                  <a:cubicBezTo>
                    <a:pt x="30" y="93"/>
                    <a:pt x="30" y="93"/>
                    <a:pt x="30" y="93"/>
                  </a:cubicBezTo>
                  <a:cubicBezTo>
                    <a:pt x="31" y="94"/>
                    <a:pt x="31" y="94"/>
                    <a:pt x="31" y="95"/>
                  </a:cubicBezTo>
                  <a:cubicBezTo>
                    <a:pt x="32" y="95"/>
                    <a:pt x="32" y="96"/>
                    <a:pt x="32" y="96"/>
                  </a:cubicBezTo>
                  <a:cubicBezTo>
                    <a:pt x="32" y="96"/>
                    <a:pt x="32" y="97"/>
                    <a:pt x="33" y="98"/>
                  </a:cubicBezTo>
                  <a:cubicBezTo>
                    <a:pt x="33" y="98"/>
                    <a:pt x="33" y="98"/>
                    <a:pt x="33" y="98"/>
                  </a:cubicBezTo>
                  <a:cubicBezTo>
                    <a:pt x="33" y="99"/>
                    <a:pt x="34" y="99"/>
                    <a:pt x="34" y="100"/>
                  </a:cubicBezTo>
                  <a:cubicBezTo>
                    <a:pt x="34" y="100"/>
                    <a:pt x="34" y="100"/>
                    <a:pt x="34" y="101"/>
                  </a:cubicBezTo>
                  <a:cubicBezTo>
                    <a:pt x="35" y="101"/>
                    <a:pt x="35" y="102"/>
                    <a:pt x="35" y="102"/>
                  </a:cubicBezTo>
                  <a:cubicBezTo>
                    <a:pt x="35" y="103"/>
                    <a:pt x="35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5" y="103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4" y="104"/>
                    <a:pt x="33" y="104"/>
                    <a:pt x="33" y="104"/>
                  </a:cubicBezTo>
                  <a:cubicBezTo>
                    <a:pt x="33" y="104"/>
                    <a:pt x="32" y="104"/>
                    <a:pt x="32" y="105"/>
                  </a:cubicBezTo>
                  <a:cubicBezTo>
                    <a:pt x="31" y="105"/>
                    <a:pt x="30" y="105"/>
                    <a:pt x="30" y="106"/>
                  </a:cubicBezTo>
                  <a:cubicBezTo>
                    <a:pt x="30" y="106"/>
                    <a:pt x="30" y="106"/>
                    <a:pt x="29" y="106"/>
                  </a:cubicBezTo>
                  <a:close/>
                  <a:moveTo>
                    <a:pt x="31" y="109"/>
                  </a:moveTo>
                  <a:cubicBezTo>
                    <a:pt x="32" y="108"/>
                    <a:pt x="32" y="108"/>
                    <a:pt x="32" y="108"/>
                  </a:cubicBezTo>
                  <a:cubicBezTo>
                    <a:pt x="33" y="108"/>
                    <a:pt x="33" y="108"/>
                    <a:pt x="34" y="108"/>
                  </a:cubicBezTo>
                  <a:cubicBezTo>
                    <a:pt x="34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7" y="107"/>
                  </a:cubicBezTo>
                  <a:cubicBezTo>
                    <a:pt x="37" y="106"/>
                    <a:pt x="37" y="106"/>
                    <a:pt x="38" y="106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9" y="108"/>
                    <a:pt x="39" y="108"/>
                    <a:pt x="39" y="108"/>
                  </a:cubicBezTo>
                  <a:cubicBezTo>
                    <a:pt x="39" y="108"/>
                    <a:pt x="39" y="108"/>
                    <a:pt x="39" y="109"/>
                  </a:cubicBezTo>
                  <a:cubicBezTo>
                    <a:pt x="39" y="109"/>
                    <a:pt x="39" y="109"/>
                    <a:pt x="40" y="109"/>
                  </a:cubicBezTo>
                  <a:cubicBezTo>
                    <a:pt x="40" y="109"/>
                    <a:pt x="40" y="109"/>
                    <a:pt x="40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10"/>
                    <a:pt x="41" y="111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1" y="111"/>
                    <a:pt x="41" y="112"/>
                  </a:cubicBezTo>
                  <a:cubicBezTo>
                    <a:pt x="41" y="112"/>
                    <a:pt x="42" y="112"/>
                    <a:pt x="42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113"/>
                    <a:pt x="43" y="113"/>
                    <a:pt x="43" y="113"/>
                  </a:cubicBezTo>
                  <a:cubicBezTo>
                    <a:pt x="43" y="113"/>
                    <a:pt x="43" y="114"/>
                    <a:pt x="43" y="114"/>
                  </a:cubicBezTo>
                  <a:cubicBezTo>
                    <a:pt x="43" y="114"/>
                    <a:pt x="43" y="114"/>
                    <a:pt x="43" y="114"/>
                  </a:cubicBezTo>
                  <a:cubicBezTo>
                    <a:pt x="39" y="113"/>
                    <a:pt x="35" y="111"/>
                    <a:pt x="31" y="109"/>
                  </a:cubicBezTo>
                  <a:close/>
                  <a:moveTo>
                    <a:pt x="58" y="116"/>
                  </a:moveTo>
                  <a:cubicBezTo>
                    <a:pt x="55" y="116"/>
                    <a:pt x="52" y="116"/>
                    <a:pt x="49" y="115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49" y="115"/>
                    <a:pt x="49" y="115"/>
                    <a:pt x="48" y="115"/>
                  </a:cubicBezTo>
                  <a:cubicBezTo>
                    <a:pt x="48" y="115"/>
                    <a:pt x="48" y="115"/>
                    <a:pt x="48" y="115"/>
                  </a:cubicBezTo>
                  <a:cubicBezTo>
                    <a:pt x="48" y="114"/>
                    <a:pt x="48" y="114"/>
                    <a:pt x="48" y="114"/>
                  </a:cubicBezTo>
                  <a:cubicBezTo>
                    <a:pt x="48" y="114"/>
                    <a:pt x="47" y="114"/>
                    <a:pt x="47" y="114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7" y="113"/>
                    <a:pt x="47" y="113"/>
                    <a:pt x="47" y="113"/>
                  </a:cubicBezTo>
                  <a:cubicBezTo>
                    <a:pt x="46" y="112"/>
                    <a:pt x="46" y="112"/>
                    <a:pt x="46" y="112"/>
                  </a:cubicBezTo>
                  <a:cubicBezTo>
                    <a:pt x="46" y="112"/>
                    <a:pt x="46" y="111"/>
                    <a:pt x="46" y="111"/>
                  </a:cubicBezTo>
                  <a:cubicBezTo>
                    <a:pt x="45" y="111"/>
                    <a:pt x="45" y="111"/>
                    <a:pt x="45" y="110"/>
                  </a:cubicBezTo>
                  <a:cubicBezTo>
                    <a:pt x="45" y="110"/>
                    <a:pt x="45" y="110"/>
                    <a:pt x="44" y="110"/>
                  </a:cubicBezTo>
                  <a:cubicBezTo>
                    <a:pt x="44" y="110"/>
                    <a:pt x="44" y="109"/>
                    <a:pt x="44" y="109"/>
                  </a:cubicBezTo>
                  <a:cubicBezTo>
                    <a:pt x="44" y="109"/>
                    <a:pt x="44" y="109"/>
                    <a:pt x="43" y="109"/>
                  </a:cubicBezTo>
                  <a:cubicBezTo>
                    <a:pt x="43" y="108"/>
                    <a:pt x="43" y="108"/>
                    <a:pt x="43" y="107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2" y="106"/>
                    <a:pt x="42" y="106"/>
                    <a:pt x="41" y="106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7" y="104"/>
                    <a:pt x="53" y="103"/>
                    <a:pt x="58" y="103"/>
                  </a:cubicBezTo>
                  <a:lnTo>
                    <a:pt x="58" y="116"/>
                  </a:lnTo>
                  <a:close/>
                  <a:moveTo>
                    <a:pt x="58" y="100"/>
                  </a:moveTo>
                  <a:cubicBezTo>
                    <a:pt x="58" y="100"/>
                    <a:pt x="58" y="100"/>
                    <a:pt x="57" y="100"/>
                  </a:cubicBezTo>
                  <a:cubicBezTo>
                    <a:pt x="57" y="100"/>
                    <a:pt x="57" y="100"/>
                    <a:pt x="56" y="100"/>
                  </a:cubicBezTo>
                  <a:cubicBezTo>
                    <a:pt x="56" y="100"/>
                    <a:pt x="55" y="100"/>
                    <a:pt x="55" y="100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53" y="100"/>
                    <a:pt x="53" y="100"/>
                    <a:pt x="52" y="100"/>
                  </a:cubicBezTo>
                  <a:cubicBezTo>
                    <a:pt x="52" y="100"/>
                    <a:pt x="52" y="100"/>
                    <a:pt x="51" y="100"/>
                  </a:cubicBezTo>
                  <a:cubicBezTo>
                    <a:pt x="50" y="100"/>
                    <a:pt x="50" y="100"/>
                    <a:pt x="49" y="100"/>
                  </a:cubicBezTo>
                  <a:cubicBezTo>
                    <a:pt x="49" y="100"/>
                    <a:pt x="48" y="100"/>
                    <a:pt x="48" y="100"/>
                  </a:cubicBezTo>
                  <a:cubicBezTo>
                    <a:pt x="48" y="101"/>
                    <a:pt x="47" y="101"/>
                    <a:pt x="46" y="101"/>
                  </a:cubicBezTo>
                  <a:cubicBezTo>
                    <a:pt x="46" y="101"/>
                    <a:pt x="46" y="101"/>
                    <a:pt x="45" y="101"/>
                  </a:cubicBezTo>
                  <a:cubicBezTo>
                    <a:pt x="45" y="101"/>
                    <a:pt x="44" y="101"/>
                    <a:pt x="44" y="101"/>
                  </a:cubicBezTo>
                  <a:cubicBezTo>
                    <a:pt x="43" y="101"/>
                    <a:pt x="43" y="101"/>
                    <a:pt x="43" y="102"/>
                  </a:cubicBezTo>
                  <a:cubicBezTo>
                    <a:pt x="42" y="102"/>
                    <a:pt x="42" y="102"/>
                    <a:pt x="41" y="102"/>
                  </a:cubicBezTo>
                  <a:cubicBezTo>
                    <a:pt x="41" y="102"/>
                    <a:pt x="40" y="102"/>
                    <a:pt x="40" y="102"/>
                  </a:cubicBezTo>
                  <a:cubicBezTo>
                    <a:pt x="40" y="102"/>
                    <a:pt x="39" y="102"/>
                    <a:pt x="39" y="102"/>
                  </a:cubicBezTo>
                  <a:cubicBezTo>
                    <a:pt x="39" y="102"/>
                    <a:pt x="39" y="102"/>
                    <a:pt x="39" y="101"/>
                  </a:cubicBezTo>
                  <a:cubicBezTo>
                    <a:pt x="39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8"/>
                    <a:pt x="36" y="97"/>
                    <a:pt x="36" y="96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5" y="95"/>
                    <a:pt x="35" y="95"/>
                    <a:pt x="35" y="94"/>
                  </a:cubicBezTo>
                  <a:cubicBezTo>
                    <a:pt x="35" y="94"/>
                    <a:pt x="35" y="94"/>
                    <a:pt x="34" y="93"/>
                  </a:cubicBezTo>
                  <a:cubicBezTo>
                    <a:pt x="34" y="93"/>
                    <a:pt x="34" y="92"/>
                    <a:pt x="34" y="92"/>
                  </a:cubicBezTo>
                  <a:cubicBezTo>
                    <a:pt x="34" y="92"/>
                    <a:pt x="33" y="91"/>
                    <a:pt x="33" y="91"/>
                  </a:cubicBezTo>
                  <a:cubicBezTo>
                    <a:pt x="33" y="91"/>
                    <a:pt x="33" y="90"/>
                    <a:pt x="33" y="90"/>
                  </a:cubicBezTo>
                  <a:cubicBezTo>
                    <a:pt x="33" y="89"/>
                    <a:pt x="33" y="89"/>
                    <a:pt x="32" y="89"/>
                  </a:cubicBezTo>
                  <a:cubicBezTo>
                    <a:pt x="32" y="88"/>
                    <a:pt x="32" y="88"/>
                    <a:pt x="32" y="87"/>
                  </a:cubicBezTo>
                  <a:cubicBezTo>
                    <a:pt x="32" y="87"/>
                    <a:pt x="32" y="87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58" y="86"/>
                    <a:pt x="58" y="86"/>
                    <a:pt x="58" y="86"/>
                  </a:cubicBezTo>
                  <a:lnTo>
                    <a:pt x="58" y="100"/>
                  </a:lnTo>
                  <a:close/>
                  <a:moveTo>
                    <a:pt x="58" y="83"/>
                  </a:moveTo>
                  <a:cubicBezTo>
                    <a:pt x="30" y="83"/>
                    <a:pt x="30" y="83"/>
                    <a:pt x="30" y="83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30" y="80"/>
                    <a:pt x="29" y="80"/>
                    <a:pt x="29" y="79"/>
                  </a:cubicBezTo>
                  <a:cubicBezTo>
                    <a:pt x="29" y="79"/>
                    <a:pt x="29" y="79"/>
                    <a:pt x="29" y="78"/>
                  </a:cubicBezTo>
                  <a:cubicBezTo>
                    <a:pt x="29" y="78"/>
                    <a:pt x="29" y="77"/>
                    <a:pt x="29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4"/>
                    <a:pt x="28" y="73"/>
                  </a:cubicBezTo>
                  <a:cubicBezTo>
                    <a:pt x="28" y="73"/>
                    <a:pt x="28" y="73"/>
                    <a:pt x="28" y="72"/>
                  </a:cubicBezTo>
                  <a:cubicBezTo>
                    <a:pt x="28" y="72"/>
                    <a:pt x="28" y="71"/>
                    <a:pt x="28" y="70"/>
                  </a:cubicBezTo>
                  <a:cubicBezTo>
                    <a:pt x="28" y="70"/>
                    <a:pt x="28" y="70"/>
                    <a:pt x="28" y="69"/>
                  </a:cubicBezTo>
                  <a:cubicBezTo>
                    <a:pt x="28" y="69"/>
                    <a:pt x="27" y="68"/>
                    <a:pt x="27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6"/>
                    <a:pt x="27" y="65"/>
                  </a:cubicBezTo>
                  <a:cubicBezTo>
                    <a:pt x="27" y="65"/>
                    <a:pt x="27" y="64"/>
                    <a:pt x="27" y="64"/>
                  </a:cubicBezTo>
                  <a:cubicBezTo>
                    <a:pt x="27" y="64"/>
                    <a:pt x="27" y="64"/>
                    <a:pt x="27" y="63"/>
                  </a:cubicBezTo>
                  <a:cubicBezTo>
                    <a:pt x="58" y="63"/>
                    <a:pt x="58" y="63"/>
                    <a:pt x="58" y="63"/>
                  </a:cubicBezTo>
                  <a:lnTo>
                    <a:pt x="58" y="83"/>
                  </a:lnTo>
                  <a:close/>
                  <a:moveTo>
                    <a:pt x="58" y="60"/>
                  </a:moveTo>
                  <a:cubicBezTo>
                    <a:pt x="27" y="60"/>
                    <a:pt x="27" y="60"/>
                    <a:pt x="27" y="60"/>
                  </a:cubicBezTo>
                  <a:cubicBezTo>
                    <a:pt x="27" y="60"/>
                    <a:pt x="27" y="59"/>
                    <a:pt x="27" y="59"/>
                  </a:cubicBezTo>
                  <a:cubicBezTo>
                    <a:pt x="27" y="59"/>
                    <a:pt x="27" y="58"/>
                    <a:pt x="27" y="58"/>
                  </a:cubicBezTo>
                  <a:cubicBezTo>
                    <a:pt x="27" y="57"/>
                    <a:pt x="27" y="57"/>
                    <a:pt x="27" y="56"/>
                  </a:cubicBezTo>
                  <a:cubicBezTo>
                    <a:pt x="27" y="56"/>
                    <a:pt x="27" y="55"/>
                    <a:pt x="27" y="55"/>
                  </a:cubicBezTo>
                  <a:cubicBezTo>
                    <a:pt x="27" y="54"/>
                    <a:pt x="27" y="54"/>
                    <a:pt x="27" y="53"/>
                  </a:cubicBezTo>
                  <a:cubicBezTo>
                    <a:pt x="28" y="53"/>
                    <a:pt x="28" y="53"/>
                    <a:pt x="28" y="52"/>
                  </a:cubicBezTo>
                  <a:cubicBezTo>
                    <a:pt x="28" y="51"/>
                    <a:pt x="28" y="50"/>
                    <a:pt x="28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7"/>
                    <a:pt x="28" y="47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29" y="45"/>
                    <a:pt x="29" y="44"/>
                  </a:cubicBezTo>
                  <a:cubicBezTo>
                    <a:pt x="29" y="44"/>
                    <a:pt x="29" y="43"/>
                    <a:pt x="29" y="43"/>
                  </a:cubicBezTo>
                  <a:cubicBezTo>
                    <a:pt x="29" y="42"/>
                    <a:pt x="30" y="42"/>
                    <a:pt x="30" y="41"/>
                  </a:cubicBezTo>
                  <a:cubicBezTo>
                    <a:pt x="30" y="41"/>
                    <a:pt x="30" y="40"/>
                    <a:pt x="30" y="40"/>
                  </a:cubicBezTo>
                  <a:cubicBezTo>
                    <a:pt x="30" y="40"/>
                    <a:pt x="30" y="39"/>
                    <a:pt x="30" y="39"/>
                  </a:cubicBezTo>
                  <a:cubicBezTo>
                    <a:pt x="58" y="39"/>
                    <a:pt x="58" y="39"/>
                    <a:pt x="58" y="39"/>
                  </a:cubicBezTo>
                  <a:lnTo>
                    <a:pt x="58" y="60"/>
                  </a:lnTo>
                  <a:close/>
                  <a:moveTo>
                    <a:pt x="58" y="22"/>
                  </a:moveTo>
                  <a:cubicBezTo>
                    <a:pt x="58" y="36"/>
                    <a:pt x="58" y="36"/>
                    <a:pt x="58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5"/>
                    <a:pt x="31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4"/>
                    <a:pt x="32" y="34"/>
                    <a:pt x="32" y="33"/>
                  </a:cubicBezTo>
                  <a:cubicBezTo>
                    <a:pt x="32" y="33"/>
                    <a:pt x="33" y="32"/>
                    <a:pt x="33" y="32"/>
                  </a:cubicBezTo>
                  <a:cubicBezTo>
                    <a:pt x="33" y="32"/>
                    <a:pt x="33" y="31"/>
                    <a:pt x="33" y="31"/>
                  </a:cubicBezTo>
                  <a:cubicBezTo>
                    <a:pt x="33" y="30"/>
                    <a:pt x="34" y="30"/>
                    <a:pt x="34" y="30"/>
                  </a:cubicBezTo>
                  <a:cubicBezTo>
                    <a:pt x="34" y="29"/>
                    <a:pt x="34" y="29"/>
                    <a:pt x="34" y="28"/>
                  </a:cubicBezTo>
                  <a:cubicBezTo>
                    <a:pt x="35" y="28"/>
                    <a:pt x="35" y="28"/>
                    <a:pt x="35" y="27"/>
                  </a:cubicBezTo>
                  <a:cubicBezTo>
                    <a:pt x="35" y="27"/>
                    <a:pt x="35" y="26"/>
                    <a:pt x="36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4"/>
                    <a:pt x="37" y="23"/>
                    <a:pt x="37" y="23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8" y="21"/>
                    <a:pt x="38" y="21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19"/>
                    <a:pt x="41" y="19"/>
                    <a:pt x="41" y="19"/>
                  </a:cubicBezTo>
                  <a:cubicBezTo>
                    <a:pt x="42" y="19"/>
                    <a:pt x="42" y="20"/>
                    <a:pt x="43" y="20"/>
                  </a:cubicBezTo>
                  <a:cubicBezTo>
                    <a:pt x="43" y="20"/>
                    <a:pt x="44" y="20"/>
                    <a:pt x="44" y="20"/>
                  </a:cubicBezTo>
                  <a:cubicBezTo>
                    <a:pt x="45" y="20"/>
                    <a:pt x="45" y="20"/>
                    <a:pt x="46" y="21"/>
                  </a:cubicBezTo>
                  <a:cubicBezTo>
                    <a:pt x="46" y="21"/>
                    <a:pt x="46" y="21"/>
                    <a:pt x="47" y="21"/>
                  </a:cubicBezTo>
                  <a:cubicBezTo>
                    <a:pt x="47" y="21"/>
                    <a:pt x="48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4" y="22"/>
                    <a:pt x="54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6" y="22"/>
                    <a:pt x="56" y="22"/>
                    <a:pt x="57" y="22"/>
                  </a:cubicBezTo>
                  <a:cubicBezTo>
                    <a:pt x="57" y="22"/>
                    <a:pt x="57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lose/>
                  <a:moveTo>
                    <a:pt x="58" y="19"/>
                  </a:move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9"/>
                    <a:pt x="56" y="19"/>
                    <a:pt x="55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3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8"/>
                    <a:pt x="51" y="18"/>
                    <a:pt x="50" y="18"/>
                  </a:cubicBezTo>
                  <a:cubicBezTo>
                    <a:pt x="50" y="18"/>
                    <a:pt x="49" y="18"/>
                    <a:pt x="49" y="18"/>
                  </a:cubicBezTo>
                  <a:cubicBezTo>
                    <a:pt x="49" y="18"/>
                    <a:pt x="48" y="18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5" y="17"/>
                  </a:cubicBezTo>
                  <a:cubicBezTo>
                    <a:pt x="45" y="17"/>
                    <a:pt x="44" y="17"/>
                    <a:pt x="44" y="17"/>
                  </a:cubicBezTo>
                  <a:cubicBezTo>
                    <a:pt x="44" y="16"/>
                    <a:pt x="43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4" y="11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4" y="11"/>
                    <a:pt x="45" y="11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5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8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2" y="4"/>
                    <a:pt x="55" y="4"/>
                    <a:pt x="58" y="4"/>
                  </a:cubicBezTo>
                  <a:lnTo>
                    <a:pt x="58" y="19"/>
                  </a:lnTo>
                  <a:close/>
                  <a:moveTo>
                    <a:pt x="90" y="15"/>
                  </a:moveTo>
                  <a:cubicBezTo>
                    <a:pt x="91" y="14"/>
                    <a:pt x="91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100" y="19"/>
                    <a:pt x="107" y="27"/>
                    <a:pt x="111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2" y="34"/>
                    <a:pt x="92" y="34"/>
                    <a:pt x="91" y="34"/>
                  </a:cubicBezTo>
                  <a:cubicBezTo>
                    <a:pt x="91" y="33"/>
                    <a:pt x="91" y="33"/>
                    <a:pt x="91" y="32"/>
                  </a:cubicBezTo>
                  <a:cubicBezTo>
                    <a:pt x="91" y="32"/>
                    <a:pt x="90" y="32"/>
                    <a:pt x="90" y="31"/>
                  </a:cubicBezTo>
                  <a:cubicBezTo>
                    <a:pt x="90" y="31"/>
                    <a:pt x="90" y="30"/>
                    <a:pt x="90" y="30"/>
                  </a:cubicBezTo>
                  <a:cubicBezTo>
                    <a:pt x="89" y="29"/>
                    <a:pt x="89" y="29"/>
                    <a:pt x="89" y="28"/>
                  </a:cubicBezTo>
                  <a:cubicBezTo>
                    <a:pt x="89" y="28"/>
                    <a:pt x="88" y="27"/>
                    <a:pt x="88" y="27"/>
                  </a:cubicBezTo>
                  <a:cubicBezTo>
                    <a:pt x="88" y="26"/>
                    <a:pt x="88" y="26"/>
                    <a:pt x="88" y="25"/>
                  </a:cubicBezTo>
                  <a:cubicBezTo>
                    <a:pt x="87" y="25"/>
                    <a:pt x="87" y="25"/>
                    <a:pt x="87" y="24"/>
                  </a:cubicBezTo>
                  <a:cubicBezTo>
                    <a:pt x="87" y="24"/>
                    <a:pt x="86" y="23"/>
                    <a:pt x="86" y="23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5" y="21"/>
                    <a:pt x="85" y="21"/>
                    <a:pt x="85" y="20"/>
                  </a:cubicBezTo>
                  <a:cubicBezTo>
                    <a:pt x="85" y="20"/>
                    <a:pt x="84" y="20"/>
                    <a:pt x="84" y="19"/>
                  </a:cubicBezTo>
                  <a:cubicBezTo>
                    <a:pt x="84" y="19"/>
                    <a:pt x="84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3" y="18"/>
                    <a:pt x="83" y="18"/>
                  </a:cubicBezTo>
                  <a:cubicBezTo>
                    <a:pt x="83" y="18"/>
                    <a:pt x="84" y="17"/>
                    <a:pt x="84" y="17"/>
                  </a:cubicBezTo>
                  <a:cubicBezTo>
                    <a:pt x="84" y="17"/>
                    <a:pt x="84" y="17"/>
                    <a:pt x="85" y="17"/>
                  </a:cubicBezTo>
                  <a:cubicBezTo>
                    <a:pt x="85" y="17"/>
                    <a:pt x="86" y="17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8" y="16"/>
                    <a:pt x="89" y="15"/>
                    <a:pt x="90" y="15"/>
                  </a:cubicBezTo>
                  <a:cubicBezTo>
                    <a:pt x="90" y="15"/>
                    <a:pt x="90" y="15"/>
                    <a:pt x="90" y="15"/>
                  </a:cubicBezTo>
                  <a:close/>
                  <a:moveTo>
                    <a:pt x="89" y="11"/>
                  </a:moveTo>
                  <a:cubicBezTo>
                    <a:pt x="89" y="11"/>
                    <a:pt x="89" y="12"/>
                    <a:pt x="89" y="12"/>
                  </a:cubicBezTo>
                  <a:cubicBezTo>
                    <a:pt x="89" y="12"/>
                    <a:pt x="88" y="12"/>
                    <a:pt x="88" y="12"/>
                  </a:cubicBezTo>
                  <a:cubicBezTo>
                    <a:pt x="88" y="12"/>
                    <a:pt x="87" y="12"/>
                    <a:pt x="86" y="13"/>
                  </a:cubicBezTo>
                  <a:cubicBezTo>
                    <a:pt x="86" y="13"/>
                    <a:pt x="86" y="13"/>
                    <a:pt x="85" y="13"/>
                  </a:cubicBezTo>
                  <a:cubicBezTo>
                    <a:pt x="85" y="13"/>
                    <a:pt x="84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4"/>
                    <a:pt x="82" y="14"/>
                    <a:pt x="81" y="15"/>
                  </a:cubicBezTo>
                  <a:cubicBezTo>
                    <a:pt x="81" y="14"/>
                    <a:pt x="80" y="13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1"/>
                    <a:pt x="79" y="10"/>
                    <a:pt x="79" y="10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7"/>
                    <a:pt x="76" y="7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76" y="7"/>
                    <a:pt x="76" y="6"/>
                    <a:pt x="76" y="6"/>
                  </a:cubicBezTo>
                  <a:cubicBezTo>
                    <a:pt x="76" y="6"/>
                    <a:pt x="76" y="6"/>
                    <a:pt x="76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80" y="7"/>
                    <a:pt x="85" y="9"/>
                    <a:pt x="89" y="11"/>
                  </a:cubicBezTo>
                  <a:close/>
                  <a:moveTo>
                    <a:pt x="62" y="4"/>
                  </a:moveTo>
                  <a:cubicBezTo>
                    <a:pt x="65" y="4"/>
                    <a:pt x="67" y="4"/>
                    <a:pt x="70" y="5"/>
                  </a:cubicBezTo>
                  <a:cubicBezTo>
                    <a:pt x="71" y="6"/>
                    <a:pt x="72" y="7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2"/>
                    <a:pt x="76" y="12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7" y="14"/>
                    <a:pt x="77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6" y="16"/>
                    <a:pt x="76" y="16"/>
                    <a:pt x="75" y="17"/>
                  </a:cubicBezTo>
                  <a:cubicBezTo>
                    <a:pt x="75" y="17"/>
                    <a:pt x="75" y="17"/>
                    <a:pt x="74" y="17"/>
                  </a:cubicBezTo>
                  <a:cubicBezTo>
                    <a:pt x="74" y="17"/>
                    <a:pt x="73" y="17"/>
                    <a:pt x="73" y="17"/>
                  </a:cubicBezTo>
                  <a:cubicBezTo>
                    <a:pt x="73" y="17"/>
                    <a:pt x="72" y="17"/>
                    <a:pt x="72" y="17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9" y="18"/>
                    <a:pt x="68" y="18"/>
                    <a:pt x="67" y="18"/>
                  </a:cubicBezTo>
                  <a:cubicBezTo>
                    <a:pt x="67" y="18"/>
                    <a:pt x="67" y="18"/>
                    <a:pt x="67" y="18"/>
                  </a:cubicBezTo>
                  <a:cubicBezTo>
                    <a:pt x="66" y="18"/>
                    <a:pt x="66" y="18"/>
                    <a:pt x="65" y="19"/>
                  </a:cubicBezTo>
                  <a:cubicBezTo>
                    <a:pt x="65" y="19"/>
                    <a:pt x="65" y="19"/>
                    <a:pt x="64" y="19"/>
                  </a:cubicBezTo>
                  <a:cubicBezTo>
                    <a:pt x="64" y="19"/>
                    <a:pt x="63" y="19"/>
                    <a:pt x="63" y="19"/>
                  </a:cubicBezTo>
                  <a:cubicBezTo>
                    <a:pt x="63" y="19"/>
                    <a:pt x="62" y="19"/>
                    <a:pt x="62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4"/>
                  </a:ln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3" y="22"/>
                    <a:pt x="63" y="22"/>
                    <a:pt x="63" y="22"/>
                  </a:cubicBezTo>
                  <a:cubicBezTo>
                    <a:pt x="64" y="22"/>
                    <a:pt x="64" y="22"/>
                    <a:pt x="65" y="22"/>
                  </a:cubicBezTo>
                  <a:cubicBezTo>
                    <a:pt x="65" y="22"/>
                    <a:pt x="65" y="22"/>
                    <a:pt x="66" y="22"/>
                  </a:cubicBezTo>
                  <a:cubicBezTo>
                    <a:pt x="66" y="22"/>
                    <a:pt x="67" y="22"/>
                    <a:pt x="67" y="22"/>
                  </a:cubicBezTo>
                  <a:cubicBezTo>
                    <a:pt x="67" y="22"/>
                    <a:pt x="68" y="22"/>
                    <a:pt x="68" y="22"/>
                  </a:cubicBezTo>
                  <a:cubicBezTo>
                    <a:pt x="69" y="22"/>
                    <a:pt x="69" y="21"/>
                    <a:pt x="70" y="21"/>
                  </a:cubicBezTo>
                  <a:cubicBezTo>
                    <a:pt x="70" y="21"/>
                    <a:pt x="70" y="21"/>
                    <a:pt x="71" y="21"/>
                  </a:cubicBezTo>
                  <a:cubicBezTo>
                    <a:pt x="71" y="21"/>
                    <a:pt x="72" y="21"/>
                    <a:pt x="73" y="21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4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7" y="20"/>
                    <a:pt x="78" y="20"/>
                    <a:pt x="78" y="19"/>
                  </a:cubicBezTo>
                  <a:cubicBezTo>
                    <a:pt x="78" y="19"/>
                    <a:pt x="79" y="19"/>
                    <a:pt x="79" y="19"/>
                  </a:cubicBezTo>
                  <a:cubicBezTo>
                    <a:pt x="79" y="19"/>
                    <a:pt x="80" y="19"/>
                    <a:pt x="80" y="19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1" y="20"/>
                    <a:pt x="81" y="20"/>
                    <a:pt x="81" y="21"/>
                  </a:cubicBezTo>
                  <a:cubicBezTo>
                    <a:pt x="81" y="21"/>
                    <a:pt x="82" y="21"/>
                    <a:pt x="82" y="22"/>
                  </a:cubicBezTo>
                  <a:cubicBezTo>
                    <a:pt x="82" y="22"/>
                    <a:pt x="82" y="23"/>
                    <a:pt x="82" y="23"/>
                  </a:cubicBezTo>
                  <a:cubicBezTo>
                    <a:pt x="83" y="24"/>
                    <a:pt x="83" y="24"/>
                    <a:pt x="84" y="25"/>
                  </a:cubicBezTo>
                  <a:cubicBezTo>
                    <a:pt x="84" y="25"/>
                    <a:pt x="84" y="26"/>
                    <a:pt x="84" y="26"/>
                  </a:cubicBezTo>
                  <a:cubicBezTo>
                    <a:pt x="84" y="26"/>
                    <a:pt x="84" y="27"/>
                    <a:pt x="85" y="28"/>
                  </a:cubicBezTo>
                  <a:cubicBezTo>
                    <a:pt x="85" y="28"/>
                    <a:pt x="85" y="28"/>
                    <a:pt x="85" y="29"/>
                  </a:cubicBezTo>
                  <a:cubicBezTo>
                    <a:pt x="85" y="29"/>
                    <a:pt x="86" y="29"/>
                    <a:pt x="86" y="30"/>
                  </a:cubicBezTo>
                  <a:cubicBezTo>
                    <a:pt x="86" y="30"/>
                    <a:pt x="86" y="31"/>
                    <a:pt x="86" y="31"/>
                  </a:cubicBezTo>
                  <a:cubicBezTo>
                    <a:pt x="87" y="31"/>
                    <a:pt x="87" y="32"/>
                    <a:pt x="87" y="32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8" y="34"/>
                    <a:pt x="88" y="34"/>
                    <a:pt x="88" y="35"/>
                  </a:cubicBezTo>
                  <a:cubicBezTo>
                    <a:pt x="88" y="35"/>
                    <a:pt x="88" y="35"/>
                    <a:pt x="88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62" y="36"/>
                    <a:pt x="62" y="36"/>
                    <a:pt x="62" y="36"/>
                  </a:cubicBezTo>
                  <a:lnTo>
                    <a:pt x="62" y="22"/>
                  </a:lnTo>
                  <a:close/>
                  <a:moveTo>
                    <a:pt x="62" y="39"/>
                  </a:moveTo>
                  <a:cubicBezTo>
                    <a:pt x="90" y="39"/>
                    <a:pt x="90" y="39"/>
                    <a:pt x="90" y="39"/>
                  </a:cubicBezTo>
                  <a:cubicBezTo>
                    <a:pt x="90" y="39"/>
                    <a:pt x="90" y="40"/>
                    <a:pt x="90" y="40"/>
                  </a:cubicBezTo>
                  <a:cubicBezTo>
                    <a:pt x="90" y="41"/>
                    <a:pt x="90" y="41"/>
                    <a:pt x="91" y="41"/>
                  </a:cubicBezTo>
                  <a:cubicBezTo>
                    <a:pt x="91" y="42"/>
                    <a:pt x="91" y="42"/>
                    <a:pt x="91" y="43"/>
                  </a:cubicBezTo>
                  <a:cubicBezTo>
                    <a:pt x="91" y="43"/>
                    <a:pt x="91" y="44"/>
                    <a:pt x="91" y="44"/>
                  </a:cubicBezTo>
                  <a:cubicBezTo>
                    <a:pt x="91" y="45"/>
                    <a:pt x="92" y="45"/>
                    <a:pt x="92" y="45"/>
                  </a:cubicBezTo>
                  <a:cubicBezTo>
                    <a:pt x="82" y="46"/>
                    <a:pt x="74" y="52"/>
                    <a:pt x="71" y="60"/>
                  </a:cubicBezTo>
                  <a:cubicBezTo>
                    <a:pt x="62" y="60"/>
                    <a:pt x="62" y="60"/>
                    <a:pt x="62" y="60"/>
                  </a:cubicBezTo>
                  <a:lnTo>
                    <a:pt x="62" y="39"/>
                  </a:lnTo>
                  <a:close/>
                  <a:moveTo>
                    <a:pt x="62" y="63"/>
                  </a:moveTo>
                  <a:cubicBezTo>
                    <a:pt x="70" y="63"/>
                    <a:pt x="70" y="63"/>
                    <a:pt x="70" y="63"/>
                  </a:cubicBezTo>
                  <a:cubicBezTo>
                    <a:pt x="69" y="65"/>
                    <a:pt x="69" y="68"/>
                    <a:pt x="69" y="70"/>
                  </a:cubicBezTo>
                  <a:cubicBezTo>
                    <a:pt x="69" y="75"/>
                    <a:pt x="70" y="79"/>
                    <a:pt x="73" y="83"/>
                  </a:cubicBezTo>
                  <a:cubicBezTo>
                    <a:pt x="62" y="83"/>
                    <a:pt x="62" y="83"/>
                    <a:pt x="62" y="83"/>
                  </a:cubicBezTo>
                  <a:lnTo>
                    <a:pt x="62" y="63"/>
                  </a:lnTo>
                  <a:close/>
                  <a:moveTo>
                    <a:pt x="62" y="86"/>
                  </a:moveTo>
                  <a:cubicBezTo>
                    <a:pt x="75" y="86"/>
                    <a:pt x="75" y="86"/>
                    <a:pt x="75" y="86"/>
                  </a:cubicBezTo>
                  <a:cubicBezTo>
                    <a:pt x="78" y="89"/>
                    <a:pt x="81" y="91"/>
                    <a:pt x="85" y="93"/>
                  </a:cubicBezTo>
                  <a:cubicBezTo>
                    <a:pt x="85" y="93"/>
                    <a:pt x="85" y="93"/>
                    <a:pt x="84" y="93"/>
                  </a:cubicBezTo>
                  <a:cubicBezTo>
                    <a:pt x="84" y="93"/>
                    <a:pt x="84" y="94"/>
                    <a:pt x="84" y="94"/>
                  </a:cubicBezTo>
                  <a:cubicBezTo>
                    <a:pt x="84" y="94"/>
                    <a:pt x="83" y="95"/>
                    <a:pt x="83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82" y="97"/>
                    <a:pt x="82" y="98"/>
                    <a:pt x="82" y="98"/>
                  </a:cubicBezTo>
                  <a:cubicBezTo>
                    <a:pt x="81" y="98"/>
                    <a:pt x="81" y="99"/>
                    <a:pt x="81" y="99"/>
                  </a:cubicBezTo>
                  <a:cubicBezTo>
                    <a:pt x="81" y="99"/>
                    <a:pt x="81" y="100"/>
                    <a:pt x="80" y="101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79" y="102"/>
                    <a:pt x="79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7" y="102"/>
                  </a:cubicBezTo>
                  <a:cubicBezTo>
                    <a:pt x="77" y="102"/>
                    <a:pt x="77" y="102"/>
                    <a:pt x="76" y="101"/>
                  </a:cubicBezTo>
                  <a:cubicBezTo>
                    <a:pt x="76" y="101"/>
                    <a:pt x="75" y="101"/>
                    <a:pt x="75" y="101"/>
                  </a:cubicBezTo>
                  <a:cubicBezTo>
                    <a:pt x="75" y="101"/>
                    <a:pt x="74" y="101"/>
                    <a:pt x="73" y="101"/>
                  </a:cubicBezTo>
                  <a:cubicBezTo>
                    <a:pt x="73" y="101"/>
                    <a:pt x="73" y="101"/>
                    <a:pt x="73" y="101"/>
                  </a:cubicBezTo>
                  <a:cubicBezTo>
                    <a:pt x="72" y="101"/>
                    <a:pt x="71" y="101"/>
                    <a:pt x="70" y="100"/>
                  </a:cubicBezTo>
                  <a:cubicBezTo>
                    <a:pt x="70" y="100"/>
                    <a:pt x="70" y="100"/>
                    <a:pt x="70" y="100"/>
                  </a:cubicBezTo>
                  <a:cubicBezTo>
                    <a:pt x="69" y="100"/>
                    <a:pt x="69" y="100"/>
                    <a:pt x="68" y="100"/>
                  </a:cubicBezTo>
                  <a:cubicBezTo>
                    <a:pt x="68" y="100"/>
                    <a:pt x="67" y="100"/>
                    <a:pt x="67" y="100"/>
                  </a:cubicBezTo>
                  <a:cubicBezTo>
                    <a:pt x="67" y="100"/>
                    <a:pt x="66" y="100"/>
                    <a:pt x="66" y="100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0"/>
                    <a:pt x="64" y="100"/>
                    <a:pt x="63" y="100"/>
                  </a:cubicBezTo>
                  <a:cubicBezTo>
                    <a:pt x="63" y="100"/>
                    <a:pt x="63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62" y="86"/>
                  </a:lnTo>
                  <a:close/>
                  <a:moveTo>
                    <a:pt x="74" y="109"/>
                  </a:moveTo>
                  <a:cubicBezTo>
                    <a:pt x="74" y="109"/>
                    <a:pt x="74" y="110"/>
                    <a:pt x="74" y="110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4" y="110"/>
                    <a:pt x="73" y="111"/>
                    <a:pt x="73" y="111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3" y="111"/>
                    <a:pt x="73" y="112"/>
                    <a:pt x="73" y="112"/>
                  </a:cubicBezTo>
                  <a:cubicBezTo>
                    <a:pt x="72" y="112"/>
                    <a:pt x="72" y="112"/>
                    <a:pt x="72" y="112"/>
                  </a:cubicBezTo>
                  <a:cubicBezTo>
                    <a:pt x="72" y="112"/>
                    <a:pt x="72" y="112"/>
                    <a:pt x="72" y="113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2" y="113"/>
                    <a:pt x="72" y="113"/>
                    <a:pt x="71" y="113"/>
                  </a:cubicBezTo>
                  <a:cubicBezTo>
                    <a:pt x="71" y="114"/>
                    <a:pt x="70" y="115"/>
                    <a:pt x="69" y="116"/>
                  </a:cubicBezTo>
                  <a:cubicBezTo>
                    <a:pt x="67" y="116"/>
                    <a:pt x="64" y="116"/>
                    <a:pt x="62" y="116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3"/>
                    <a:pt x="64" y="103"/>
                    <a:pt x="65" y="103"/>
                  </a:cubicBezTo>
                  <a:cubicBezTo>
                    <a:pt x="65" y="103"/>
                    <a:pt x="65" y="103"/>
                    <a:pt x="65" y="103"/>
                  </a:cubicBezTo>
                  <a:cubicBezTo>
                    <a:pt x="66" y="103"/>
                    <a:pt x="66" y="103"/>
                    <a:pt x="67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8" y="104"/>
                    <a:pt x="69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4"/>
                    <a:pt x="71" y="104"/>
                    <a:pt x="72" y="104"/>
                  </a:cubicBezTo>
                  <a:cubicBezTo>
                    <a:pt x="72" y="104"/>
                    <a:pt x="72" y="104"/>
                    <a:pt x="73" y="104"/>
                  </a:cubicBezTo>
                  <a:cubicBezTo>
                    <a:pt x="73" y="104"/>
                    <a:pt x="74" y="104"/>
                    <a:pt x="74" y="105"/>
                  </a:cubicBezTo>
                  <a:cubicBezTo>
                    <a:pt x="74" y="105"/>
                    <a:pt x="75" y="105"/>
                    <a:pt x="75" y="105"/>
                  </a:cubicBezTo>
                  <a:cubicBezTo>
                    <a:pt x="76" y="105"/>
                    <a:pt x="76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9"/>
                    <a:pt x="75" y="109"/>
                  </a:cubicBezTo>
                  <a:cubicBezTo>
                    <a:pt x="75" y="109"/>
                    <a:pt x="75" y="109"/>
                    <a:pt x="74" y="109"/>
                  </a:cubicBezTo>
                  <a:close/>
                  <a:moveTo>
                    <a:pt x="75" y="115"/>
                  </a:moveTo>
                  <a:cubicBezTo>
                    <a:pt x="75" y="114"/>
                    <a:pt x="76" y="113"/>
                    <a:pt x="77" y="112"/>
                  </a:cubicBezTo>
                  <a:cubicBezTo>
                    <a:pt x="77" y="112"/>
                    <a:pt x="77" y="111"/>
                    <a:pt x="77" y="111"/>
                  </a:cubicBezTo>
                  <a:cubicBezTo>
                    <a:pt x="77" y="111"/>
                    <a:pt x="78" y="111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9" y="109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79" y="109"/>
                    <a:pt x="79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7"/>
                    <a:pt x="80" y="107"/>
                    <a:pt x="81" y="106"/>
                  </a:cubicBezTo>
                  <a:cubicBezTo>
                    <a:pt x="81" y="106"/>
                    <a:pt x="82" y="107"/>
                    <a:pt x="82" y="107"/>
                  </a:cubicBezTo>
                  <a:cubicBezTo>
                    <a:pt x="83" y="107"/>
                    <a:pt x="83" y="107"/>
                    <a:pt x="83" y="107"/>
                  </a:cubicBezTo>
                  <a:cubicBezTo>
                    <a:pt x="84" y="107"/>
                    <a:pt x="84" y="107"/>
                    <a:pt x="85" y="108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7" y="108"/>
                    <a:pt x="88" y="109"/>
                    <a:pt x="89" y="109"/>
                  </a:cubicBezTo>
                  <a:cubicBezTo>
                    <a:pt x="84" y="111"/>
                    <a:pt x="80" y="113"/>
                    <a:pt x="75" y="115"/>
                  </a:cubicBezTo>
                  <a:close/>
                  <a:moveTo>
                    <a:pt x="92" y="107"/>
                  </a:moveTo>
                  <a:cubicBezTo>
                    <a:pt x="91" y="106"/>
                    <a:pt x="91" y="106"/>
                    <a:pt x="90" y="106"/>
                  </a:cubicBezTo>
                  <a:cubicBezTo>
                    <a:pt x="90" y="106"/>
                    <a:pt x="90" y="106"/>
                    <a:pt x="90" y="106"/>
                  </a:cubicBezTo>
                  <a:cubicBezTo>
                    <a:pt x="89" y="105"/>
                    <a:pt x="88" y="105"/>
                    <a:pt x="87" y="105"/>
                  </a:cubicBezTo>
                  <a:cubicBezTo>
                    <a:pt x="87" y="105"/>
                    <a:pt x="87" y="104"/>
                    <a:pt x="86" y="104"/>
                  </a:cubicBezTo>
                  <a:cubicBezTo>
                    <a:pt x="86" y="104"/>
                    <a:pt x="85" y="104"/>
                    <a:pt x="84" y="104"/>
                  </a:cubicBezTo>
                  <a:cubicBezTo>
                    <a:pt x="84" y="104"/>
                    <a:pt x="84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3"/>
                    <a:pt x="83" y="103"/>
                  </a:cubicBezTo>
                  <a:cubicBezTo>
                    <a:pt x="83" y="103"/>
                    <a:pt x="83" y="102"/>
                    <a:pt x="83" y="102"/>
                  </a:cubicBezTo>
                  <a:cubicBezTo>
                    <a:pt x="84" y="102"/>
                    <a:pt x="84" y="101"/>
                    <a:pt x="84" y="100"/>
                  </a:cubicBezTo>
                  <a:cubicBezTo>
                    <a:pt x="84" y="100"/>
                    <a:pt x="85" y="100"/>
                    <a:pt x="85" y="100"/>
                  </a:cubicBezTo>
                  <a:cubicBezTo>
                    <a:pt x="85" y="99"/>
                    <a:pt x="85" y="99"/>
                    <a:pt x="86" y="98"/>
                  </a:cubicBezTo>
                  <a:cubicBezTo>
                    <a:pt x="86" y="98"/>
                    <a:pt x="86" y="98"/>
                    <a:pt x="86" y="97"/>
                  </a:cubicBezTo>
                  <a:cubicBezTo>
                    <a:pt x="86" y="97"/>
                    <a:pt x="87" y="96"/>
                    <a:pt x="87" y="96"/>
                  </a:cubicBezTo>
                  <a:cubicBezTo>
                    <a:pt x="87" y="95"/>
                    <a:pt x="87" y="95"/>
                    <a:pt x="87" y="95"/>
                  </a:cubicBezTo>
                  <a:cubicBezTo>
                    <a:pt x="88" y="94"/>
                    <a:pt x="88" y="94"/>
                    <a:pt x="88" y="94"/>
                  </a:cubicBezTo>
                  <a:cubicBezTo>
                    <a:pt x="90" y="94"/>
                    <a:pt x="91" y="94"/>
                    <a:pt x="93" y="94"/>
                  </a:cubicBezTo>
                  <a:cubicBezTo>
                    <a:pt x="98" y="94"/>
                    <a:pt x="103" y="93"/>
                    <a:pt x="106" y="90"/>
                  </a:cubicBezTo>
                  <a:cubicBezTo>
                    <a:pt x="107" y="91"/>
                    <a:pt x="107" y="91"/>
                    <a:pt x="107" y="91"/>
                  </a:cubicBezTo>
                  <a:cubicBezTo>
                    <a:pt x="103" y="97"/>
                    <a:pt x="98" y="103"/>
                    <a:pt x="92" y="107"/>
                  </a:cubicBezTo>
                  <a:close/>
                  <a:moveTo>
                    <a:pt x="110" y="82"/>
                  </a:moveTo>
                  <a:cubicBezTo>
                    <a:pt x="110" y="82"/>
                    <a:pt x="109" y="83"/>
                    <a:pt x="109" y="83"/>
                  </a:cubicBezTo>
                  <a:cubicBezTo>
                    <a:pt x="109" y="83"/>
                    <a:pt x="108" y="83"/>
                    <a:pt x="108" y="84"/>
                  </a:cubicBezTo>
                  <a:cubicBezTo>
                    <a:pt x="108" y="84"/>
                    <a:pt x="108" y="84"/>
                    <a:pt x="107" y="85"/>
                  </a:cubicBezTo>
                  <a:cubicBezTo>
                    <a:pt x="107" y="85"/>
                    <a:pt x="107" y="85"/>
                    <a:pt x="107" y="86"/>
                  </a:cubicBezTo>
                  <a:cubicBezTo>
                    <a:pt x="106" y="86"/>
                    <a:pt x="106" y="86"/>
                    <a:pt x="106" y="86"/>
                  </a:cubicBezTo>
                  <a:cubicBezTo>
                    <a:pt x="102" y="89"/>
                    <a:pt x="98" y="91"/>
                    <a:pt x="93" y="91"/>
                  </a:cubicBezTo>
                  <a:cubicBezTo>
                    <a:pt x="92" y="91"/>
                    <a:pt x="91" y="91"/>
                    <a:pt x="90" y="90"/>
                  </a:cubicBezTo>
                  <a:cubicBezTo>
                    <a:pt x="89" y="90"/>
                    <a:pt x="88" y="90"/>
                    <a:pt x="88" y="90"/>
                  </a:cubicBezTo>
                  <a:cubicBezTo>
                    <a:pt x="87" y="90"/>
                    <a:pt x="87" y="90"/>
                    <a:pt x="86" y="89"/>
                  </a:cubicBezTo>
                  <a:cubicBezTo>
                    <a:pt x="84" y="89"/>
                    <a:pt x="82" y="88"/>
                    <a:pt x="80" y="86"/>
                  </a:cubicBezTo>
                  <a:cubicBezTo>
                    <a:pt x="80" y="86"/>
                    <a:pt x="79" y="85"/>
                    <a:pt x="79" y="85"/>
                  </a:cubicBezTo>
                  <a:cubicBezTo>
                    <a:pt x="78" y="84"/>
                    <a:pt x="77" y="83"/>
                    <a:pt x="77" y="83"/>
                  </a:cubicBezTo>
                  <a:cubicBezTo>
                    <a:pt x="74" y="79"/>
                    <a:pt x="72" y="75"/>
                    <a:pt x="72" y="70"/>
                  </a:cubicBezTo>
                  <a:cubicBezTo>
                    <a:pt x="72" y="68"/>
                    <a:pt x="73" y="65"/>
                    <a:pt x="73" y="63"/>
                  </a:cubicBezTo>
                  <a:cubicBezTo>
                    <a:pt x="73" y="63"/>
                    <a:pt x="74" y="62"/>
                    <a:pt x="74" y="62"/>
                  </a:cubicBezTo>
                  <a:cubicBezTo>
                    <a:pt x="74" y="61"/>
                    <a:pt x="74" y="61"/>
                    <a:pt x="75" y="60"/>
                  </a:cubicBezTo>
                  <a:cubicBezTo>
                    <a:pt x="78" y="54"/>
                    <a:pt x="85" y="49"/>
                    <a:pt x="93" y="49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5" y="49"/>
                    <a:pt x="96" y="49"/>
                    <a:pt x="96" y="49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3" y="50"/>
                    <a:pt x="109" y="54"/>
                    <a:pt x="112" y="60"/>
                  </a:cubicBezTo>
                  <a:cubicBezTo>
                    <a:pt x="112" y="61"/>
                    <a:pt x="112" y="61"/>
                    <a:pt x="113" y="62"/>
                  </a:cubicBezTo>
                  <a:cubicBezTo>
                    <a:pt x="113" y="62"/>
                    <a:pt x="113" y="63"/>
                    <a:pt x="113" y="63"/>
                  </a:cubicBezTo>
                  <a:cubicBezTo>
                    <a:pt x="114" y="65"/>
                    <a:pt x="114" y="68"/>
                    <a:pt x="114" y="70"/>
                  </a:cubicBezTo>
                  <a:cubicBezTo>
                    <a:pt x="114" y="74"/>
                    <a:pt x="113" y="79"/>
                    <a:pt x="110" y="82"/>
                  </a:cubicBezTo>
                  <a:close/>
                  <a:moveTo>
                    <a:pt x="95" y="45"/>
                  </a:moveTo>
                  <a:cubicBezTo>
                    <a:pt x="95" y="45"/>
                    <a:pt x="95" y="45"/>
                    <a:pt x="95" y="45"/>
                  </a:cubicBezTo>
                  <a:cubicBezTo>
                    <a:pt x="95" y="45"/>
                    <a:pt x="95" y="44"/>
                    <a:pt x="95" y="44"/>
                  </a:cubicBezTo>
                  <a:cubicBezTo>
                    <a:pt x="95" y="43"/>
                    <a:pt x="95" y="43"/>
                    <a:pt x="94" y="42"/>
                  </a:cubicBezTo>
                  <a:cubicBezTo>
                    <a:pt x="94" y="42"/>
                    <a:pt x="94" y="41"/>
                    <a:pt x="94" y="41"/>
                  </a:cubicBezTo>
                  <a:cubicBezTo>
                    <a:pt x="94" y="40"/>
                    <a:pt x="94" y="40"/>
                    <a:pt x="94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93" y="39"/>
                    <a:pt x="93" y="39"/>
                    <a:pt x="9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5" y="46"/>
                    <a:pt x="117" y="53"/>
                    <a:pt x="117" y="60"/>
                  </a:cubicBezTo>
                  <a:cubicBezTo>
                    <a:pt x="116" y="60"/>
                    <a:pt x="116" y="60"/>
                    <a:pt x="116" y="60"/>
                  </a:cubicBezTo>
                  <a:cubicBezTo>
                    <a:pt x="112" y="52"/>
                    <a:pt x="104" y="46"/>
                    <a:pt x="95" y="45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6"/>
            <p:cNvSpPr/>
            <p:nvPr/>
          </p:nvSpPr>
          <p:spPr bwMode="auto">
            <a:xfrm>
              <a:off x="5799138" y="1819276"/>
              <a:ext cx="114300" cy="114300"/>
            </a:xfrm>
            <a:custGeom>
              <a:avLst/>
              <a:gdLst>
                <a:gd name="T0" fmla="*/ 27 w 30"/>
                <a:gd name="T1" fmla="*/ 7 h 30"/>
                <a:gd name="T2" fmla="*/ 26 w 30"/>
                <a:gd name="T3" fmla="*/ 5 h 30"/>
                <a:gd name="T4" fmla="*/ 19 w 30"/>
                <a:gd name="T5" fmla="*/ 1 h 30"/>
                <a:gd name="T6" fmla="*/ 19 w 30"/>
                <a:gd name="T7" fmla="*/ 1 h 30"/>
                <a:gd name="T8" fmla="*/ 17 w 30"/>
                <a:gd name="T9" fmla="*/ 0 h 30"/>
                <a:gd name="T10" fmla="*/ 16 w 30"/>
                <a:gd name="T11" fmla="*/ 0 h 30"/>
                <a:gd name="T12" fmla="*/ 16 w 30"/>
                <a:gd name="T13" fmla="*/ 0 h 30"/>
                <a:gd name="T14" fmla="*/ 16 w 30"/>
                <a:gd name="T15" fmla="*/ 0 h 30"/>
                <a:gd name="T16" fmla="*/ 15 w 30"/>
                <a:gd name="T17" fmla="*/ 0 h 30"/>
                <a:gd name="T18" fmla="*/ 4 w 30"/>
                <a:gd name="T19" fmla="*/ 5 h 30"/>
                <a:gd name="T20" fmla="*/ 3 w 30"/>
                <a:gd name="T21" fmla="*/ 7 h 30"/>
                <a:gd name="T22" fmla="*/ 2 w 30"/>
                <a:gd name="T23" fmla="*/ 8 h 30"/>
                <a:gd name="T24" fmla="*/ 0 w 30"/>
                <a:gd name="T25" fmla="*/ 15 h 30"/>
                <a:gd name="T26" fmla="*/ 8 w 30"/>
                <a:gd name="T27" fmla="*/ 28 h 30"/>
                <a:gd name="T28" fmla="*/ 11 w 30"/>
                <a:gd name="T29" fmla="*/ 29 h 30"/>
                <a:gd name="T30" fmla="*/ 12 w 30"/>
                <a:gd name="T31" fmla="*/ 30 h 30"/>
                <a:gd name="T32" fmla="*/ 14 w 30"/>
                <a:gd name="T33" fmla="*/ 30 h 30"/>
                <a:gd name="T34" fmla="*/ 14 w 30"/>
                <a:gd name="T35" fmla="*/ 30 h 30"/>
                <a:gd name="T36" fmla="*/ 15 w 30"/>
                <a:gd name="T37" fmla="*/ 30 h 30"/>
                <a:gd name="T38" fmla="*/ 15 w 30"/>
                <a:gd name="T39" fmla="*/ 30 h 30"/>
                <a:gd name="T40" fmla="*/ 15 w 30"/>
                <a:gd name="T41" fmla="*/ 30 h 30"/>
                <a:gd name="T42" fmla="*/ 22 w 30"/>
                <a:gd name="T43" fmla="*/ 28 h 30"/>
                <a:gd name="T44" fmla="*/ 30 w 30"/>
                <a:gd name="T45" fmla="*/ 15 h 30"/>
                <a:gd name="T46" fmla="*/ 28 w 30"/>
                <a:gd name="T47" fmla="*/ 8 h 30"/>
                <a:gd name="T48" fmla="*/ 27 w 30"/>
                <a:gd name="T49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0" h="30">
                  <a:moveTo>
                    <a:pt x="27" y="7"/>
                  </a:moveTo>
                  <a:cubicBezTo>
                    <a:pt x="27" y="6"/>
                    <a:pt x="26" y="6"/>
                    <a:pt x="26" y="5"/>
                  </a:cubicBezTo>
                  <a:cubicBezTo>
                    <a:pt x="24" y="3"/>
                    <a:pt x="22" y="2"/>
                    <a:pt x="19" y="1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1"/>
                    <a:pt x="18" y="1"/>
                    <a:pt x="17" y="0"/>
                  </a:cubicBez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7" y="2"/>
                    <a:pt x="4" y="5"/>
                  </a:cubicBezTo>
                  <a:cubicBezTo>
                    <a:pt x="4" y="6"/>
                    <a:pt x="3" y="6"/>
                    <a:pt x="3" y="7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1" y="10"/>
                    <a:pt x="0" y="13"/>
                    <a:pt x="0" y="15"/>
                  </a:cubicBezTo>
                  <a:cubicBezTo>
                    <a:pt x="0" y="20"/>
                    <a:pt x="3" y="25"/>
                    <a:pt x="8" y="28"/>
                  </a:cubicBezTo>
                  <a:cubicBezTo>
                    <a:pt x="9" y="28"/>
                    <a:pt x="10" y="29"/>
                    <a:pt x="11" y="29"/>
                  </a:cubicBezTo>
                  <a:cubicBezTo>
                    <a:pt x="11" y="29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8" y="30"/>
                    <a:pt x="20" y="29"/>
                    <a:pt x="22" y="28"/>
                  </a:cubicBezTo>
                  <a:cubicBezTo>
                    <a:pt x="27" y="25"/>
                    <a:pt x="30" y="20"/>
                    <a:pt x="30" y="15"/>
                  </a:cubicBezTo>
                  <a:cubicBezTo>
                    <a:pt x="30" y="13"/>
                    <a:pt x="29" y="10"/>
                    <a:pt x="28" y="8"/>
                  </a:cubicBezTo>
                  <a:cubicBezTo>
                    <a:pt x="28" y="8"/>
                    <a:pt x="28" y="7"/>
                    <a:pt x="27" y="7"/>
                  </a:cubicBez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93700" y="1333500"/>
            <a:ext cx="3040063" cy="44005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zh-CN" sz="2800" dirty="0"/>
              <a:t>     自</a:t>
            </a:r>
            <a:r>
              <a:rPr lang="en-US" sz="2800" dirty="0"/>
              <a:t>2019</a:t>
            </a:r>
            <a:r>
              <a:rPr lang="zh-CN" sz="2800" dirty="0"/>
              <a:t>年末，新冠肺炎肆虐全球，因其传染性强，临床表现多样，给疫情防控和治疗带来了一定的困难。目前对于治疗新型冠状病毒肺炎尚无特效药。现已对各国造成严重的损失。</a:t>
            </a:r>
          </a:p>
        </p:txBody>
      </p:sp>
      <p:pic>
        <p:nvPicPr>
          <p:cNvPr id="16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238234" y="1504156"/>
            <a:ext cx="7056052" cy="4059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一、研究背景</a:t>
              </a:r>
            </a:p>
          </p:txBody>
        </p:sp>
      </p:grp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858582" y="1696916"/>
            <a:ext cx="4636610" cy="430343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2"/>
          <p:cNvSpPr txBox="1"/>
          <p:nvPr/>
        </p:nvSpPr>
        <p:spPr>
          <a:xfrm>
            <a:off x="6696810" y="2162046"/>
            <a:ext cx="3908425" cy="310854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indent="457200"/>
            <a:r>
              <a:rPr lang="zh-CN" sz="2800" dirty="0"/>
              <a:t>  从国家卫健委数次公告 以及各种官媒的科普的消息来看，目前新型肺炎最重要的传播途径就是飞沫传播。因此在外佩戴口罩是阻断新冠肺炎传播的重要方式。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481195" y="3335463"/>
            <a:ext cx="3229610" cy="1013460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>
            <a:defPPr>
              <a:defRPr lang="zh-CN"/>
            </a:defPPr>
            <a:lvl1pPr>
              <a:defRPr sz="6000" b="1">
                <a:solidFill>
                  <a:srgbClr val="005CA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dirty="0"/>
              <a:t>技术框架</a:t>
            </a:r>
          </a:p>
        </p:txBody>
      </p:sp>
      <p:sp>
        <p:nvSpPr>
          <p:cNvPr id="44" name="矩形 43"/>
          <p:cNvSpPr/>
          <p:nvPr/>
        </p:nvSpPr>
        <p:spPr>
          <a:xfrm>
            <a:off x="4812347" y="4350500"/>
            <a:ext cx="2567305" cy="397510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Technical </a:t>
            </a:r>
            <a:r>
              <a:rPr lang="en-US" altLang="zh-CN" sz="2000" dirty="0" err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Framwork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924800" y="3727786"/>
            <a:ext cx="4267199" cy="387014"/>
            <a:chOff x="743958" y="3475975"/>
            <a:chExt cx="753417" cy="0"/>
          </a:xfrm>
        </p:grpSpPr>
        <p:cxnSp>
          <p:nvCxnSpPr>
            <p:cNvPr id="41" name="直接连接符 40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 flipH="1">
            <a:off x="-88900" y="3721751"/>
            <a:ext cx="4356100" cy="329549"/>
            <a:chOff x="743958" y="3475975"/>
            <a:chExt cx="753417" cy="0"/>
          </a:xfrm>
        </p:grpSpPr>
        <p:cxnSp>
          <p:nvCxnSpPr>
            <p:cNvPr id="39" name="直接连接符 38"/>
            <p:cNvCxnSpPr/>
            <p:nvPr/>
          </p:nvCxnSpPr>
          <p:spPr>
            <a:xfrm flipH="1" flipV="1">
              <a:off x="951148" y="3475975"/>
              <a:ext cx="546227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  <a:prstDash val="dash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H="1">
              <a:off x="743958" y="3475975"/>
              <a:ext cx="207190" cy="0"/>
            </a:xfrm>
            <a:prstGeom prst="line">
              <a:avLst/>
            </a:prstGeom>
            <a:ln w="762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"/>
          <p:cNvGrpSpPr>
            <a:grpSpLocks noChangeAspect="1"/>
          </p:cNvGrpSpPr>
          <p:nvPr/>
        </p:nvGrpSpPr>
        <p:grpSpPr bwMode="auto">
          <a:xfrm>
            <a:off x="5390276" y="1665398"/>
            <a:ext cx="1411448" cy="1162236"/>
            <a:chOff x="3681" y="2029"/>
            <a:chExt cx="623" cy="513"/>
          </a:xfrm>
        </p:grpSpPr>
        <p:sp>
          <p:nvSpPr>
            <p:cNvPr id="46" name="AutoShape 3"/>
            <p:cNvSpPr>
              <a:spLocks noChangeAspect="1" noChangeArrowheads="1" noTextEdit="1"/>
            </p:cNvSpPr>
            <p:nvPr/>
          </p:nvSpPr>
          <p:spPr bwMode="auto">
            <a:xfrm>
              <a:off x="3681" y="2029"/>
              <a:ext cx="623" cy="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5"/>
            <p:cNvSpPr/>
            <p:nvPr/>
          </p:nvSpPr>
          <p:spPr bwMode="auto">
            <a:xfrm>
              <a:off x="3676" y="2029"/>
              <a:ext cx="623" cy="285"/>
            </a:xfrm>
            <a:custGeom>
              <a:avLst/>
              <a:gdLst>
                <a:gd name="T0" fmla="*/ 312 w 623"/>
                <a:gd name="T1" fmla="*/ 0 h 285"/>
                <a:gd name="T2" fmla="*/ 312 w 623"/>
                <a:gd name="T3" fmla="*/ 0 h 285"/>
                <a:gd name="T4" fmla="*/ 0 w 623"/>
                <a:gd name="T5" fmla="*/ 252 h 285"/>
                <a:gd name="T6" fmla="*/ 38 w 623"/>
                <a:gd name="T7" fmla="*/ 285 h 285"/>
                <a:gd name="T8" fmla="*/ 312 w 623"/>
                <a:gd name="T9" fmla="*/ 62 h 285"/>
                <a:gd name="T10" fmla="*/ 585 w 623"/>
                <a:gd name="T11" fmla="*/ 285 h 285"/>
                <a:gd name="T12" fmla="*/ 623 w 623"/>
                <a:gd name="T13" fmla="*/ 252 h 285"/>
                <a:gd name="T14" fmla="*/ 312 w 623"/>
                <a:gd name="T15" fmla="*/ 0 h 285"/>
                <a:gd name="T16" fmla="*/ 312 w 623"/>
                <a:gd name="T1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3" h="285">
                  <a:moveTo>
                    <a:pt x="312" y="0"/>
                  </a:moveTo>
                  <a:lnTo>
                    <a:pt x="312" y="0"/>
                  </a:lnTo>
                  <a:lnTo>
                    <a:pt x="0" y="252"/>
                  </a:lnTo>
                  <a:lnTo>
                    <a:pt x="38" y="285"/>
                  </a:lnTo>
                  <a:lnTo>
                    <a:pt x="312" y="62"/>
                  </a:lnTo>
                  <a:lnTo>
                    <a:pt x="585" y="285"/>
                  </a:lnTo>
                  <a:lnTo>
                    <a:pt x="623" y="252"/>
                  </a:lnTo>
                  <a:lnTo>
                    <a:pt x="312" y="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"/>
            <p:cNvSpPr/>
            <p:nvPr/>
          </p:nvSpPr>
          <p:spPr bwMode="auto">
            <a:xfrm>
              <a:off x="3747" y="2157"/>
              <a:ext cx="481" cy="385"/>
            </a:xfrm>
            <a:custGeom>
              <a:avLst/>
              <a:gdLst>
                <a:gd name="T0" fmla="*/ 0 w 481"/>
                <a:gd name="T1" fmla="*/ 195 h 385"/>
                <a:gd name="T2" fmla="*/ 0 w 481"/>
                <a:gd name="T3" fmla="*/ 385 h 385"/>
                <a:gd name="T4" fmla="*/ 193 w 481"/>
                <a:gd name="T5" fmla="*/ 385 h 385"/>
                <a:gd name="T6" fmla="*/ 193 w 481"/>
                <a:gd name="T7" fmla="*/ 205 h 385"/>
                <a:gd name="T8" fmla="*/ 292 w 481"/>
                <a:gd name="T9" fmla="*/ 205 h 385"/>
                <a:gd name="T10" fmla="*/ 292 w 481"/>
                <a:gd name="T11" fmla="*/ 385 h 385"/>
                <a:gd name="T12" fmla="*/ 481 w 481"/>
                <a:gd name="T13" fmla="*/ 385 h 385"/>
                <a:gd name="T14" fmla="*/ 481 w 481"/>
                <a:gd name="T15" fmla="*/ 195 h 385"/>
                <a:gd name="T16" fmla="*/ 236 w 481"/>
                <a:gd name="T17" fmla="*/ 0 h 385"/>
                <a:gd name="T18" fmla="*/ 0 w 481"/>
                <a:gd name="T19" fmla="*/ 195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385">
                  <a:moveTo>
                    <a:pt x="0" y="195"/>
                  </a:moveTo>
                  <a:lnTo>
                    <a:pt x="0" y="385"/>
                  </a:lnTo>
                  <a:lnTo>
                    <a:pt x="193" y="385"/>
                  </a:lnTo>
                  <a:lnTo>
                    <a:pt x="193" y="205"/>
                  </a:lnTo>
                  <a:lnTo>
                    <a:pt x="292" y="205"/>
                  </a:lnTo>
                  <a:lnTo>
                    <a:pt x="292" y="385"/>
                  </a:lnTo>
                  <a:lnTo>
                    <a:pt x="481" y="385"/>
                  </a:lnTo>
                  <a:lnTo>
                    <a:pt x="481" y="195"/>
                  </a:lnTo>
                  <a:lnTo>
                    <a:pt x="236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005C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868" y="2210523"/>
            <a:ext cx="4020820" cy="3492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sp>
        <p:nvSpPr>
          <p:cNvPr id="4" name="文本框 8"/>
          <p:cNvSpPr txBox="1"/>
          <p:nvPr/>
        </p:nvSpPr>
        <p:spPr>
          <a:xfrm>
            <a:off x="741072" y="1891157"/>
            <a:ext cx="3300413" cy="378460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zh-CN" dirty="0">
                <a:solidFill>
                  <a:schemeClr val="accent2"/>
                </a:solidFill>
              </a:rPr>
              <a:t> </a:t>
            </a:r>
            <a:r>
              <a:rPr lang="zh-CN" sz="2400" dirty="0"/>
              <a:t>通过摄像头拍摄人脸进行数据采集，经过</a:t>
            </a:r>
            <a:r>
              <a:rPr lang="en-US" sz="2400" dirty="0"/>
              <a:t>OpenCV</a:t>
            </a:r>
            <a:r>
              <a:rPr lang="zh-CN" sz="2400" dirty="0"/>
              <a:t>检测人脸，通过</a:t>
            </a:r>
            <a:r>
              <a:rPr lang="en-US" sz="2400" dirty="0"/>
              <a:t>AI</a:t>
            </a:r>
            <a:r>
              <a:rPr lang="zh-CN" sz="2400" dirty="0"/>
              <a:t>模型监测是否佩戴口罩。若未佩戴口罩将会触发报警模块对其语音警告。之后将监测数据传到</a:t>
            </a:r>
            <a:r>
              <a:rPr lang="en-US" altLang="zh-CN" sz="2400" dirty="0"/>
              <a:t>FineBI</a:t>
            </a:r>
            <a:r>
              <a:rPr lang="zh-CN" sz="2400" dirty="0"/>
              <a:t>云平台，进行数据分析与可视化，得出具有分析性的报告。</a:t>
            </a:r>
          </a:p>
        </p:txBody>
      </p:sp>
      <p:sp>
        <p:nvSpPr>
          <p:cNvPr id="13" name="矩形 12"/>
          <p:cNvSpPr/>
          <p:nvPr/>
        </p:nvSpPr>
        <p:spPr>
          <a:xfrm>
            <a:off x="332504" y="983232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疫情预警监测系统</a:t>
            </a:r>
          </a:p>
        </p:txBody>
      </p:sp>
      <p:pic>
        <p:nvPicPr>
          <p:cNvPr id="2" name="图片 1" descr="paddle系统功能结构图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085590" y="1891030"/>
            <a:ext cx="8169275" cy="35858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/>
          <p:nvPr/>
        </p:nvCxnSpPr>
        <p:spPr>
          <a:xfrm>
            <a:off x="3932475" y="571500"/>
            <a:ext cx="847542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-193573" y="571500"/>
            <a:ext cx="1052155" cy="0"/>
          </a:xfrm>
          <a:prstGeom prst="line">
            <a:avLst/>
          </a:prstGeom>
          <a:ln w="38100">
            <a:solidFill>
              <a:srgbClr val="005C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666819" y="300264"/>
            <a:ext cx="3257149" cy="523220"/>
            <a:chOff x="666819" y="300264"/>
            <a:chExt cx="3257149" cy="523220"/>
          </a:xfrm>
        </p:grpSpPr>
        <p:sp>
          <p:nvSpPr>
            <p:cNvPr id="44" name="圆角矩形 43"/>
            <p:cNvSpPr/>
            <p:nvPr/>
          </p:nvSpPr>
          <p:spPr>
            <a:xfrm>
              <a:off x="858582" y="325576"/>
              <a:ext cx="3065386" cy="497908"/>
            </a:xfrm>
            <a:prstGeom prst="roundRect">
              <a:avLst>
                <a:gd name="adj" fmla="val 50000"/>
              </a:avLst>
            </a:prstGeom>
            <a:noFill/>
            <a:ln w="38100">
              <a:solidFill>
                <a:srgbClr val="005C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1"/>
            <p:cNvSpPr>
              <a:spLocks noChangeArrowheads="1"/>
            </p:cNvSpPr>
            <p:nvPr/>
          </p:nvSpPr>
          <p:spPr bwMode="auto">
            <a:xfrm>
              <a:off x="666819" y="300264"/>
              <a:ext cx="3092049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005C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二、技术框架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58491" y="1656745"/>
            <a:ext cx="4976105" cy="147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STM32F103C8T6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芯片</a:t>
            </a:r>
            <a:endParaRPr lang="zh-CN" altLang="en-US" dirty="0">
              <a:solidFill>
                <a:schemeClr val="tx1"/>
              </a:solidFill>
              <a:latin typeface="+mn-ea"/>
              <a:cs typeface="+mn-ea"/>
            </a:endParaRP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测温传感器选用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MAX30205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蓝牙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模块选用</a:t>
            </a: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HC-05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蓝牙串口模块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LCD1602</a:t>
            </a: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作为显示模块</a:t>
            </a:r>
          </a:p>
          <a:p>
            <a:pPr marL="285750" marR="0" lvl="0" indent="-285750" algn="l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ea"/>
                <a:cs typeface="+mn-ea"/>
              </a:rPr>
              <a:t>心率模块选用光电容积传感器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ea"/>
              <a:cs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24" y="3275652"/>
            <a:ext cx="5261304" cy="276172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045" y="1656786"/>
            <a:ext cx="3672392" cy="395971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50FE9EC-A2FF-4C06-8B92-48E151B9D035}"/>
              </a:ext>
            </a:extLst>
          </p:cNvPr>
          <p:cNvSpPr/>
          <p:nvPr/>
        </p:nvSpPr>
        <p:spPr>
          <a:xfrm>
            <a:off x="520589" y="991215"/>
            <a:ext cx="5294021" cy="616743"/>
          </a:xfrm>
          <a:prstGeom prst="rect">
            <a:avLst/>
          </a:prstGeom>
          <a:solidFill>
            <a:srgbClr val="005CA7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模拟手环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527709476"/>
  <p:tag name="KSO_WM_UNIT_PLACING_PICTURE_USER_VIEWPORT" val="{&quot;height&quot;:3765,&quot;width&quot;:857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7a806f90-a1d4-40d1-986c-95477ad3886a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620.6440944881888,&quot;width&quot;:7921.105511811023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383486844"/>
  <p:tag name="KSO_WM_UNIT_PLACING_PICTURE_USER_VIEWPORT" val="{&quot;height&quot;:9675,&quot;width&quot;:5265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1094</Words>
  <Application>Microsoft Office PowerPoint</Application>
  <PresentationFormat>宽屏</PresentationFormat>
  <Paragraphs>128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8" baseType="lpstr">
      <vt:lpstr>Lifeline JL</vt:lpstr>
      <vt:lpstr>宋体</vt:lpstr>
      <vt:lpstr>微软雅黑</vt:lpstr>
      <vt:lpstr>Arial</vt:lpstr>
      <vt:lpstr>Calibri</vt:lpstr>
      <vt:lpstr>Calibri Light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14</dc:title>
  <dc:creator>熊猫办公</dc:creator>
  <cp:lastModifiedBy>惠鹏</cp:lastModifiedBy>
  <cp:revision>41</cp:revision>
  <dcterms:created xsi:type="dcterms:W3CDTF">2017-05-22T03:54:00Z</dcterms:created>
  <dcterms:modified xsi:type="dcterms:W3CDTF">2020-08-27T14:30:34Z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